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343" r:id="rId4"/>
    <p:sldId id="323" r:id="rId5"/>
    <p:sldId id="298" r:id="rId7"/>
    <p:sldId id="324" r:id="rId8"/>
    <p:sldId id="325" r:id="rId9"/>
    <p:sldId id="327" r:id="rId10"/>
    <p:sldId id="328" r:id="rId11"/>
    <p:sldId id="329" r:id="rId12"/>
    <p:sldId id="332" r:id="rId13"/>
    <p:sldId id="326" r:id="rId14"/>
    <p:sldId id="330" r:id="rId15"/>
    <p:sldId id="331" r:id="rId16"/>
    <p:sldId id="344" r:id="rId17"/>
    <p:sldId id="333" r:id="rId18"/>
    <p:sldId id="334" r:id="rId19"/>
    <p:sldId id="335" r:id="rId20"/>
    <p:sldId id="336" r:id="rId21"/>
    <p:sldId id="337" r:id="rId22"/>
    <p:sldId id="338" r:id="rId23"/>
    <p:sldId id="339" r:id="rId24"/>
    <p:sldId id="347" r:id="rId25"/>
    <p:sldId id="346" r:id="rId2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32E5"/>
    <a:srgbClr val="0411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image" Target="../media/image1.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1.jpeg"/><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xml"/><Relationship Id="rId7" Type="http://schemas.openxmlformats.org/officeDocument/2006/relationships/image" Target="../media/image28.png"/><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336675" y="1530350"/>
            <a:ext cx="4582160" cy="2528570"/>
          </a:xfrm>
          <a:prstGeom prst="rect">
            <a:avLst/>
          </a:prstGeom>
          <a:noFill/>
        </p:spPr>
        <p:txBody>
          <a:bodyPr wrap="square" rtlCol="0">
            <a:spAutoFit/>
          </a:bodyPr>
          <a:p>
            <a:pPr algn="ctr">
              <a:lnSpc>
                <a:spcPct val="110000"/>
              </a:lnSpc>
            </a:pPr>
            <a:r>
              <a:rPr lang="zh-CN" sz="4800" b="1" spc="300">
                <a:solidFill>
                  <a:srgbClr val="2FADAC"/>
                </a:solidFill>
                <a:uFillTx/>
                <a:latin typeface="微软雅黑" panose="020B0503020204020204" charset="-122"/>
                <a:ea typeface="微软雅黑" panose="020B0503020204020204" charset="-122"/>
                <a:sym typeface="+mn-ea"/>
              </a:rPr>
              <a:t>传感器、ECU及执行器的总体认识</a:t>
            </a:r>
            <a:endParaRPr lang="zh-CN" sz="4800" b="1" spc="300">
              <a:solidFill>
                <a:srgbClr val="2FADAC"/>
              </a:solidFill>
              <a:uFillTx/>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a:stretch>
            <a:fillRect/>
          </a:stretch>
        </p:blipFill>
        <p:spPr>
          <a:xfrm>
            <a:off x="6122670" y="1025525"/>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7084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sp>
        <p:nvSpPr>
          <p:cNvPr id="11" name="文本框 10"/>
          <p:cNvSpPr txBox="1"/>
          <p:nvPr/>
        </p:nvSpPr>
        <p:spPr>
          <a:xfrm>
            <a:off x="2835275" y="1359535"/>
            <a:ext cx="2818765"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节气门位置传感器</a:t>
            </a:r>
            <a:endParaRPr lang="zh-CN" altLang="en-US" sz="2400" b="1">
              <a:solidFill>
                <a:srgbClr val="000000"/>
              </a:solidFill>
              <a:latin typeface="微软雅黑" panose="020B0503020204020204" charset="-122"/>
              <a:ea typeface="微软雅黑" panose="020B0503020204020204" charset="-122"/>
            </a:endParaRPr>
          </a:p>
        </p:txBody>
      </p:sp>
      <p:grpSp>
        <p:nvGrpSpPr>
          <p:cNvPr id="28" name="组合 27"/>
          <p:cNvGrpSpPr/>
          <p:nvPr/>
        </p:nvGrpSpPr>
        <p:grpSpPr>
          <a:xfrm>
            <a:off x="7506970" y="2337435"/>
            <a:ext cx="3496945" cy="3623310"/>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883"/>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15" name="未知"/>
          <p:cNvSpPr/>
          <p:nvPr/>
        </p:nvSpPr>
        <p:spPr>
          <a:xfrm>
            <a:off x="5076508"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6" name="组合 5"/>
          <p:cNvGrpSpPr/>
          <p:nvPr/>
        </p:nvGrpSpPr>
        <p:grpSpPr>
          <a:xfrm>
            <a:off x="934720" y="2224405"/>
            <a:ext cx="4142105" cy="3736340"/>
            <a:chOff x="2897" y="4175"/>
            <a:chExt cx="4870" cy="4689"/>
          </a:xfrm>
        </p:grpSpPr>
        <p:sp>
          <p:nvSpPr>
            <p:cNvPr id="4" name="圆角矩形 3"/>
            <p:cNvSpPr/>
            <p:nvPr/>
          </p:nvSpPr>
          <p:spPr>
            <a:xfrm>
              <a:off x="2897" y="4868"/>
              <a:ext cx="4870" cy="3996"/>
            </a:xfrm>
            <a:prstGeom prst="roundRect">
              <a:avLst>
                <a:gd name="adj" fmla="val 16667"/>
              </a:avLst>
            </a:prstGeom>
            <a:blipFill rotWithShape="1">
              <a:blip r:embed="rId1"/>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rot="0">
              <a:off x="3923" y="4175"/>
              <a:ext cx="2818" cy="1176"/>
              <a:chOff x="12902" y="3616"/>
              <a:chExt cx="2818" cy="1176"/>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142" y="3616"/>
                <a:ext cx="2384" cy="856"/>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183640"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pic>
        <p:nvPicPr>
          <p:cNvPr id="14338" name="Picture 2" descr="C:\Users\Administrator\Desktop\节气门位置传感器.jpg节气门位置传感器"/>
          <p:cNvPicPr>
            <a:picLocks noChangeAspect="1"/>
          </p:cNvPicPr>
          <p:nvPr/>
        </p:nvPicPr>
        <p:blipFill>
          <a:blip r:embed="rId2"/>
          <a:srcRect l="12311" r="14043" b="17850"/>
          <a:stretch>
            <a:fillRect/>
          </a:stretch>
        </p:blipFill>
        <p:spPr>
          <a:xfrm>
            <a:off x="5565140" y="1047115"/>
            <a:ext cx="1941830" cy="1624330"/>
          </a:xfrm>
          <a:prstGeom prst="rect">
            <a:avLst/>
          </a:prstGeom>
          <a:noFill/>
          <a:ln w="9525">
            <a:noFill/>
          </a:ln>
        </p:spPr>
      </p:pic>
      <p:sp>
        <p:nvSpPr>
          <p:cNvPr id="9" name="文本框 8"/>
          <p:cNvSpPr txBox="1"/>
          <p:nvPr/>
        </p:nvSpPr>
        <p:spPr>
          <a:xfrm>
            <a:off x="7773670" y="3681730"/>
            <a:ext cx="3034030" cy="1470025"/>
          </a:xfrm>
          <a:prstGeom prst="rect">
            <a:avLst/>
          </a:prstGeom>
          <a:noFill/>
          <a:ln w="9525">
            <a:noFill/>
          </a:ln>
        </p:spPr>
        <p:txBody>
          <a:bodyPr wrap="square">
            <a:spAutoFit/>
          </a:bodyPr>
          <a:p>
            <a:pPr algn="ctr" eaLnBrk="0" hangingPunct="0">
              <a:lnSpc>
                <a:spcPct val="160000"/>
              </a:lnSpc>
            </a:pPr>
            <a:r>
              <a:rPr lang="zh-CN" altLang="en-US" sz="2800">
                <a:solidFill>
                  <a:srgbClr val="000000"/>
                </a:solidFill>
                <a:latin typeface="微软雅黑" panose="020B0503020204020204" charset="-122"/>
                <a:ea typeface="微软雅黑" panose="020B0503020204020204" charset="-122"/>
              </a:rPr>
              <a:t>检测节气门开度及开度变化</a:t>
            </a:r>
            <a:endParaRPr lang="zh-CN" altLang="en-US" sz="2800">
              <a:solidFill>
                <a:srgbClr val="000000"/>
              </a:solidFill>
              <a:latin typeface="微软雅黑" panose="020B0503020204020204" charset="-122"/>
              <a:ea typeface="微软雅黑" panose="020B0503020204020204" charset="-122"/>
            </a:endParaRPr>
          </a:p>
        </p:txBody>
      </p:sp>
      <p:sp>
        <p:nvSpPr>
          <p:cNvPr id="5" name="文本框 4"/>
          <p:cNvSpPr txBox="1"/>
          <p:nvPr/>
        </p:nvSpPr>
        <p:spPr>
          <a:xfrm>
            <a:off x="744220" y="5767070"/>
            <a:ext cx="4528820" cy="681990"/>
          </a:xfrm>
          <a:prstGeom prst="rect">
            <a:avLst/>
          </a:prstGeom>
          <a:noFill/>
          <a:ln w="9525">
            <a:noFill/>
          </a:ln>
        </p:spPr>
        <p:txBody>
          <a:bodyPr wrap="square">
            <a:spAutoFit/>
          </a:bodyPr>
          <a:p>
            <a:pPr algn="ctr" eaLnBrk="0" hangingPunct="0">
              <a:lnSpc>
                <a:spcPct val="160000"/>
              </a:lnSpc>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rPr>
              <a:t>节气门体</a:t>
            </a:r>
            <a:r>
              <a:rPr lang="zh-CN" altLang="en-US" sz="2400">
                <a:solidFill>
                  <a:srgbClr val="000000"/>
                </a:solidFill>
                <a:latin typeface="微软雅黑" panose="020B0503020204020204" charset="-122"/>
                <a:ea typeface="微软雅黑" panose="020B0503020204020204" charset="-122"/>
              </a:rPr>
              <a:t>上</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wheel(1)">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sp>
        <p:nvSpPr>
          <p:cNvPr id="11" name="文本框 10"/>
          <p:cNvSpPr txBox="1"/>
          <p:nvPr/>
        </p:nvSpPr>
        <p:spPr>
          <a:xfrm>
            <a:off x="3881755" y="1330325"/>
            <a:ext cx="1736090"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氧传感器</a:t>
            </a:r>
            <a:endParaRPr lang="zh-CN" altLang="en-US" sz="2400" b="1">
              <a:solidFill>
                <a:srgbClr val="000000"/>
              </a:solidFill>
              <a:latin typeface="微软雅黑" panose="020B0503020204020204" charset="-122"/>
              <a:ea typeface="微软雅黑" panose="020B0503020204020204" charset="-122"/>
            </a:endParaRPr>
          </a:p>
        </p:txBody>
      </p:sp>
      <p:grpSp>
        <p:nvGrpSpPr>
          <p:cNvPr id="28" name="组合 27"/>
          <p:cNvGrpSpPr/>
          <p:nvPr/>
        </p:nvGrpSpPr>
        <p:grpSpPr>
          <a:xfrm>
            <a:off x="7506970" y="2240280"/>
            <a:ext cx="3173095" cy="3404235"/>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sp>
          <p:nvSpPr>
            <p:cNvPr id="9" name="文本框 8"/>
            <p:cNvSpPr txBox="1"/>
            <p:nvPr/>
          </p:nvSpPr>
          <p:spPr>
            <a:xfrm>
              <a:off x="12017" y="5309"/>
              <a:ext cx="4778" cy="2025"/>
            </a:xfrm>
            <a:prstGeom prst="rect">
              <a:avLst/>
            </a:prstGeom>
            <a:noFill/>
            <a:ln w="9525">
              <a:noFill/>
            </a:ln>
          </p:spPr>
          <p:txBody>
            <a:bodyPr wrap="square">
              <a:spAutoFit/>
            </a:bodyPr>
            <a:p>
              <a:pPr algn="ctr" eaLnBrk="0" hangingPunct="0">
                <a:lnSpc>
                  <a:spcPct val="160000"/>
                </a:lnSpc>
              </a:pPr>
              <a:r>
                <a:rPr lang="zh-CN" altLang="en-US" sz="2800">
                  <a:solidFill>
                    <a:srgbClr val="000000"/>
                  </a:solidFill>
                  <a:latin typeface="微软雅黑" panose="020B0503020204020204" charset="-122"/>
                  <a:ea typeface="微软雅黑" panose="020B0503020204020204" charset="-122"/>
                </a:rPr>
                <a:t>用于检测废气中的氧含量</a:t>
              </a:r>
              <a:endParaRPr lang="zh-CN" altLang="en-US" sz="2800">
                <a:solidFill>
                  <a:srgbClr val="000000"/>
                </a:solidFill>
                <a:latin typeface="微软雅黑" panose="020B0503020204020204" charset="-122"/>
                <a:ea typeface="微软雅黑" panose="020B0503020204020204" charset="-122"/>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939"/>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15" name="未知"/>
          <p:cNvSpPr/>
          <p:nvPr/>
        </p:nvSpPr>
        <p:spPr>
          <a:xfrm>
            <a:off x="5076508"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6" name="组合 5"/>
          <p:cNvGrpSpPr/>
          <p:nvPr/>
        </p:nvGrpSpPr>
        <p:grpSpPr>
          <a:xfrm>
            <a:off x="1128395" y="2166620"/>
            <a:ext cx="3948430" cy="3477895"/>
            <a:chOff x="2897" y="4175"/>
            <a:chExt cx="4870" cy="4689"/>
          </a:xfrm>
        </p:grpSpPr>
        <p:sp>
          <p:nvSpPr>
            <p:cNvPr id="4" name="圆角矩形 3"/>
            <p:cNvSpPr/>
            <p:nvPr/>
          </p:nvSpPr>
          <p:spPr>
            <a:xfrm>
              <a:off x="2897" y="4868"/>
              <a:ext cx="4870" cy="3996"/>
            </a:xfrm>
            <a:prstGeom prst="roundRect">
              <a:avLst>
                <a:gd name="adj" fmla="val 16667"/>
              </a:avLst>
            </a:prstGeom>
            <a:blipFill rotWithShape="1">
              <a:blip r:embed="rId1"/>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rot="0">
              <a:off x="3923" y="4175"/>
              <a:ext cx="2818" cy="1176"/>
              <a:chOff x="12902" y="3616"/>
              <a:chExt cx="2818" cy="1176"/>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142" y="3616"/>
                <a:ext cx="2384" cy="919"/>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302385"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pic>
        <p:nvPicPr>
          <p:cNvPr id="14338" name="Picture 2" descr="C:\Users\Administrator\Desktop\氧传感器.jpg氧传感器"/>
          <p:cNvPicPr>
            <a:picLocks noChangeAspect="1"/>
          </p:cNvPicPr>
          <p:nvPr/>
        </p:nvPicPr>
        <p:blipFill>
          <a:blip r:embed="rId2"/>
          <a:srcRect l="25437" r="12204" b="13296"/>
          <a:stretch>
            <a:fillRect/>
          </a:stretch>
        </p:blipFill>
        <p:spPr>
          <a:xfrm>
            <a:off x="5367020" y="1024890"/>
            <a:ext cx="1762760" cy="1637030"/>
          </a:xfrm>
          <a:prstGeom prst="rect">
            <a:avLst/>
          </a:prstGeom>
          <a:noFill/>
          <a:ln w="9525">
            <a:noFill/>
          </a:ln>
        </p:spPr>
      </p:pic>
      <p:sp>
        <p:nvSpPr>
          <p:cNvPr id="5" name="文本框 4"/>
          <p:cNvSpPr txBox="1"/>
          <p:nvPr/>
        </p:nvSpPr>
        <p:spPr>
          <a:xfrm>
            <a:off x="856615" y="5585460"/>
            <a:ext cx="4528820" cy="1272540"/>
          </a:xfrm>
          <a:prstGeom prst="rect">
            <a:avLst/>
          </a:prstGeom>
          <a:noFill/>
          <a:ln w="9525">
            <a:noFill/>
          </a:ln>
        </p:spPr>
        <p:txBody>
          <a:bodyPr wrap="square">
            <a:spAutoFit/>
          </a:bodyPr>
          <a:p>
            <a:pPr algn="ctr" eaLnBrk="0" hangingPunct="0">
              <a:lnSpc>
                <a:spcPct val="160000"/>
              </a:lnSpc>
            </a:pPr>
            <a:r>
              <a:rPr lang="zh-CN" altLang="en-US" sz="2400">
                <a:solidFill>
                  <a:srgbClr val="000000"/>
                </a:solidFill>
                <a:latin typeface="微软雅黑" panose="020B0503020204020204" charset="-122"/>
                <a:ea typeface="微软雅黑" panose="020B0503020204020204" charset="-122"/>
              </a:rPr>
              <a:t>排气总管上，一般三元催化转换器前后端各</a:t>
            </a:r>
            <a:r>
              <a:rPr lang="zh-CN" altLang="en-US" sz="2400">
                <a:solidFill>
                  <a:srgbClr val="000000"/>
                </a:solidFill>
                <a:latin typeface="微软雅黑" panose="020B0503020204020204" charset="-122"/>
                <a:ea typeface="微软雅黑" panose="020B0503020204020204" charset="-122"/>
              </a:rPr>
              <a:t>一个</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wheel(1)">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sp>
        <p:nvSpPr>
          <p:cNvPr id="11" name="文本框 10"/>
          <p:cNvSpPr txBox="1"/>
          <p:nvPr/>
        </p:nvSpPr>
        <p:spPr>
          <a:xfrm>
            <a:off x="3420110" y="1441450"/>
            <a:ext cx="2559685"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爆震传感器</a:t>
            </a:r>
            <a:endParaRPr lang="zh-CN" altLang="en-US" sz="2400" b="1">
              <a:solidFill>
                <a:srgbClr val="000000"/>
              </a:solidFill>
              <a:latin typeface="微软雅黑" panose="020B0503020204020204" charset="-122"/>
              <a:ea typeface="微软雅黑" panose="020B0503020204020204" charset="-122"/>
            </a:endParaRPr>
          </a:p>
        </p:txBody>
      </p:sp>
      <p:grpSp>
        <p:nvGrpSpPr>
          <p:cNvPr id="28" name="组合 27"/>
          <p:cNvGrpSpPr/>
          <p:nvPr/>
        </p:nvGrpSpPr>
        <p:grpSpPr>
          <a:xfrm>
            <a:off x="7604125" y="2333625"/>
            <a:ext cx="3206115" cy="3348355"/>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sp>
          <p:nvSpPr>
            <p:cNvPr id="9" name="文本框 8"/>
            <p:cNvSpPr txBox="1"/>
            <p:nvPr/>
          </p:nvSpPr>
          <p:spPr>
            <a:xfrm>
              <a:off x="12017" y="5149"/>
              <a:ext cx="4778" cy="2059"/>
            </a:xfrm>
            <a:prstGeom prst="rect">
              <a:avLst/>
            </a:prstGeom>
            <a:noFill/>
            <a:ln w="9525">
              <a:noFill/>
            </a:ln>
          </p:spPr>
          <p:txBody>
            <a:bodyPr wrap="square">
              <a:spAutoFit/>
            </a:bodyPr>
            <a:p>
              <a:pPr algn="ctr" eaLnBrk="0" hangingPunct="0">
                <a:lnSpc>
                  <a:spcPct val="160000"/>
                </a:lnSpc>
              </a:pPr>
              <a:r>
                <a:rPr lang="zh-CN" altLang="en-US" sz="2800">
                  <a:solidFill>
                    <a:srgbClr val="000000"/>
                  </a:solidFill>
                  <a:latin typeface="微软雅黑" panose="020B0503020204020204" charset="-122"/>
                  <a:ea typeface="微软雅黑" panose="020B0503020204020204" charset="-122"/>
                </a:rPr>
                <a:t>用来测定发动机抖动度</a:t>
              </a:r>
              <a:endParaRPr lang="zh-CN" altLang="en-US" sz="2800">
                <a:solidFill>
                  <a:srgbClr val="000000"/>
                </a:solidFill>
                <a:latin typeface="微软雅黑" panose="020B0503020204020204" charset="-122"/>
                <a:ea typeface="微软雅黑" panose="020B0503020204020204" charset="-122"/>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955"/>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15" name="未知"/>
          <p:cNvSpPr/>
          <p:nvPr/>
        </p:nvSpPr>
        <p:spPr>
          <a:xfrm>
            <a:off x="5076508"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6" name="组合 5"/>
          <p:cNvGrpSpPr/>
          <p:nvPr/>
        </p:nvGrpSpPr>
        <p:grpSpPr>
          <a:xfrm>
            <a:off x="1258570" y="2296160"/>
            <a:ext cx="3818255" cy="3413125"/>
            <a:chOff x="2897" y="4175"/>
            <a:chExt cx="4870" cy="4689"/>
          </a:xfrm>
        </p:grpSpPr>
        <p:sp>
          <p:nvSpPr>
            <p:cNvPr id="4" name="圆角矩形 3"/>
            <p:cNvSpPr/>
            <p:nvPr/>
          </p:nvSpPr>
          <p:spPr>
            <a:xfrm>
              <a:off x="2897" y="4868"/>
              <a:ext cx="4870" cy="3996"/>
            </a:xfrm>
            <a:prstGeom prst="roundRect">
              <a:avLst>
                <a:gd name="adj" fmla="val 16667"/>
              </a:avLst>
            </a:prstGeom>
            <a:blipFill rotWithShape="1">
              <a:blip r:embed="rId1"/>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rot="0">
              <a:off x="3923" y="4175"/>
              <a:ext cx="2818" cy="1176"/>
              <a:chOff x="12902" y="3616"/>
              <a:chExt cx="2818" cy="1176"/>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142" y="3616"/>
                <a:ext cx="2384" cy="937"/>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376680"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pic>
        <p:nvPicPr>
          <p:cNvPr id="14338" name="Picture 2" descr="C:\Users\lenovo\Desktop\爆震传感器.JPG爆震传感器"/>
          <p:cNvPicPr>
            <a:picLocks noChangeAspect="1"/>
          </p:cNvPicPr>
          <p:nvPr/>
        </p:nvPicPr>
        <p:blipFill>
          <a:blip r:embed="rId2"/>
          <a:srcRect l="23938" r="16006" b="38641"/>
          <a:stretch>
            <a:fillRect/>
          </a:stretch>
        </p:blipFill>
        <p:spPr>
          <a:xfrm>
            <a:off x="5486400" y="928370"/>
            <a:ext cx="1925320" cy="1476375"/>
          </a:xfrm>
          <a:prstGeom prst="rect">
            <a:avLst/>
          </a:prstGeom>
          <a:noFill/>
          <a:ln w="9525">
            <a:noFill/>
          </a:ln>
        </p:spPr>
      </p:pic>
      <p:sp>
        <p:nvSpPr>
          <p:cNvPr id="5" name="文本框 4"/>
          <p:cNvSpPr txBox="1"/>
          <p:nvPr/>
        </p:nvSpPr>
        <p:spPr>
          <a:xfrm>
            <a:off x="745490" y="5670550"/>
            <a:ext cx="4528820" cy="681990"/>
          </a:xfrm>
          <a:prstGeom prst="rect">
            <a:avLst/>
          </a:prstGeom>
          <a:noFill/>
          <a:ln w="9525">
            <a:noFill/>
          </a:ln>
        </p:spPr>
        <p:txBody>
          <a:bodyPr wrap="square">
            <a:spAutoFit/>
          </a:bodyPr>
          <a:p>
            <a:pPr algn="ctr" eaLnBrk="0" hangingPunct="0">
              <a:lnSpc>
                <a:spcPct val="160000"/>
              </a:lnSpc>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rPr>
              <a:t>进气侧的气缸壁</a:t>
            </a:r>
            <a:r>
              <a:rPr lang="zh-CN" altLang="en-US" sz="2400">
                <a:solidFill>
                  <a:srgbClr val="000000"/>
                </a:solidFill>
                <a:latin typeface="微软雅黑" panose="020B0503020204020204" charset="-122"/>
                <a:ea typeface="微软雅黑" panose="020B0503020204020204" charset="-122"/>
              </a:rPr>
              <a:t>上</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wheel(1)">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11" name="文本框 10"/>
          <p:cNvSpPr txBox="1"/>
          <p:nvPr/>
        </p:nvSpPr>
        <p:spPr>
          <a:xfrm>
            <a:off x="2010410" y="2064385"/>
            <a:ext cx="8209280" cy="1863090"/>
          </a:xfrm>
          <a:prstGeom prst="rect">
            <a:avLst/>
          </a:prstGeom>
          <a:noFill/>
          <a:ln w="9525">
            <a:noFill/>
          </a:ln>
        </p:spPr>
        <p:txBody>
          <a:bodyPr wrap="square">
            <a:spAutoFit/>
          </a:bodyPr>
          <a:p>
            <a:pPr algn="l" eaLnBrk="0" hangingPunct="0">
              <a:lnSpc>
                <a:spcPct val="160000"/>
              </a:lnSpc>
            </a:pPr>
            <a:r>
              <a:rPr lang="en-US" altLang="zh-CN" sz="2400" spc="300">
                <a:solidFill>
                  <a:srgbClr val="000000"/>
                </a:solidFill>
                <a:uFillTx/>
                <a:latin typeface="微软雅黑" panose="020B0503020204020204" charset="-122"/>
                <a:ea typeface="微软雅黑" panose="020B0503020204020204" charset="-122"/>
              </a:rPr>
              <a:t>     </a:t>
            </a:r>
            <a:r>
              <a:rPr lang="zh-CN" altLang="en-US" sz="2400" spc="300">
                <a:solidFill>
                  <a:srgbClr val="000000"/>
                </a:solidFill>
                <a:uFillTx/>
                <a:latin typeface="微软雅黑" panose="020B0503020204020204" charset="-122"/>
                <a:ea typeface="微软雅黑" panose="020B0503020204020204" charset="-122"/>
              </a:rPr>
              <a:t>车速传感器、起动信号、发电机负荷信号、空调作用信号、档位开关信号、蓄电池电压信号、离合器开关信号、制动开关信号、动力转向开关信号等。</a:t>
            </a:r>
            <a:endParaRPr lang="zh-CN" altLang="en-US" sz="2400" spc="300">
              <a:solidFill>
                <a:srgbClr val="000000"/>
              </a:solidFill>
              <a:uFillTx/>
              <a:latin typeface="微软雅黑" panose="020B0503020204020204" charset="-122"/>
              <a:ea typeface="微软雅黑" panose="020B0503020204020204" charset="-122"/>
            </a:endParaRPr>
          </a:p>
        </p:txBody>
      </p:sp>
      <p:sp>
        <p:nvSpPr>
          <p:cNvPr id="29" name="文本框 28"/>
          <p:cNvSpPr txBox="1"/>
          <p:nvPr/>
        </p:nvSpPr>
        <p:spPr>
          <a:xfrm>
            <a:off x="1376680"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677035" y="1176655"/>
            <a:ext cx="243776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电子控制单元</a:t>
            </a:r>
            <a:endParaRPr lang="zh-CN" altLang="en-US" sz="24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815975" y="1925320"/>
            <a:ext cx="10107295" cy="1198880"/>
          </a:xfrm>
          <a:prstGeom prst="rect">
            <a:avLst/>
          </a:prstGeom>
          <a:noFill/>
        </p:spPr>
        <p:txBody>
          <a:bodyPr wrap="square" rtlCol="0">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简称ECU，是以单片机为核心而组成的电子控制装置，具有很强的数学运算与逻辑判断功能，是汽车电子控制系统的</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控制中心</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20835" name="右箭头 45065"/>
          <p:cNvSpPr/>
          <p:nvPr/>
        </p:nvSpPr>
        <p:spPr>
          <a:xfrm>
            <a:off x="2471420" y="4656773"/>
            <a:ext cx="533400" cy="381000"/>
          </a:xfrm>
          <a:prstGeom prst="rightArrow">
            <a:avLst>
              <a:gd name="adj1" fmla="val 50000"/>
              <a:gd name="adj2" fmla="val 58326"/>
            </a:avLst>
          </a:prstGeom>
          <a:solidFill>
            <a:srgbClr val="FFFFFF"/>
          </a:soli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96300" name="Group 44"/>
          <p:cNvGrpSpPr/>
          <p:nvPr/>
        </p:nvGrpSpPr>
        <p:grpSpPr bwMode="auto">
          <a:xfrm>
            <a:off x="744220" y="3691890"/>
            <a:ext cx="1958340" cy="1985010"/>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功用</a:t>
              </a:r>
              <a:endParaRPr kumimoji="0" lang="zh-CN" altLang="en-US" sz="28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1781810" y="426593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25" name="组合 24"/>
          <p:cNvGrpSpPr/>
          <p:nvPr/>
        </p:nvGrpSpPr>
        <p:grpSpPr>
          <a:xfrm>
            <a:off x="3735705" y="3505200"/>
            <a:ext cx="7468833" cy="2567310"/>
            <a:chOff x="8427" y="1701"/>
            <a:chExt cx="10607" cy="1262"/>
          </a:xfrm>
        </p:grpSpPr>
        <p:sp>
          <p:nvSpPr>
            <p:cNvPr id="23" name="圆角矩形 45063"/>
            <p:cNvSpPr/>
            <p:nvPr/>
          </p:nvSpPr>
          <p:spPr>
            <a:xfrm>
              <a:off x="8427" y="1701"/>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4" name="文本框 3"/>
            <p:cNvSpPr txBox="1"/>
            <p:nvPr/>
          </p:nvSpPr>
          <p:spPr>
            <a:xfrm>
              <a:off x="8427" y="1747"/>
              <a:ext cx="10607" cy="1097"/>
            </a:xfrm>
            <a:prstGeom prst="rect">
              <a:avLst/>
            </a:prstGeom>
            <a:noFill/>
          </p:spPr>
          <p:txBody>
            <a:bodyPr wrap="square" rtlCol="0">
              <a:spAutoFit/>
            </a:bodyPr>
            <a:p>
              <a:pPr>
                <a:lnSpc>
                  <a:spcPct val="130000"/>
                </a:lnSpc>
                <a:spcBef>
                  <a:spcPct val="50000"/>
                </a:spcBef>
                <a:buChar char="•"/>
              </a:pPr>
              <a:r>
                <a:rPr lang="zh-CN" altLang="en-US" sz="2400" dirty="0">
                  <a:latin typeface="微软雅黑" panose="020B0503020204020204" charset="-122"/>
                  <a:ea typeface="微软雅黑" panose="020B0503020204020204" charset="-122"/>
                  <a:cs typeface="微软雅黑" panose="020B0503020204020204" charset="-122"/>
                  <a:sym typeface="+mn-ea"/>
                </a:rPr>
                <a:t> 对各传感器输入的信息进行分析、判断、比较、计算</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得出最佳控制方案</a:t>
              </a:r>
              <a:r>
                <a:rPr lang="en-US" altLang="zh-CN" sz="2400" dirty="0">
                  <a:latin typeface="微软雅黑" panose="020B0503020204020204" charset="-122"/>
                  <a:ea typeface="微软雅黑" panose="020B0503020204020204" charset="-122"/>
                  <a:cs typeface="微软雅黑" panose="020B0503020204020204" charset="-122"/>
                  <a:sym typeface="+mn-ea"/>
                </a:rPr>
                <a:t> </a:t>
              </a:r>
              <a:endParaRPr lang="en-US" altLang="zh-CN" sz="2400" dirty="0">
                <a:latin typeface="微软雅黑" panose="020B0503020204020204" charset="-122"/>
                <a:ea typeface="微软雅黑" panose="020B0503020204020204" charset="-122"/>
                <a:cs typeface="微软雅黑" panose="020B0503020204020204" charset="-122"/>
              </a:endParaRPr>
            </a:p>
            <a:p>
              <a:pPr>
                <a:lnSpc>
                  <a:spcPct val="110000"/>
                </a:lnSpc>
                <a:spcBef>
                  <a:spcPct val="50000"/>
                </a:spcBef>
                <a:buChar char="•"/>
              </a:pPr>
              <a:r>
                <a:rPr lang="zh-CN" altLang="en-US" sz="2400" dirty="0">
                  <a:latin typeface="微软雅黑" panose="020B0503020204020204" charset="-122"/>
                  <a:ea typeface="微软雅黑" panose="020B0503020204020204" charset="-122"/>
                  <a:cs typeface="微软雅黑" panose="020B0503020204020204" charset="-122"/>
                  <a:sym typeface="+mn-ea"/>
                </a:rPr>
                <a:t>向有关执行元件</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发出控制指令</a:t>
              </a:r>
              <a:r>
                <a:rPr lang="zh-CN" altLang="en-US" sz="2400" dirty="0">
                  <a:latin typeface="微软雅黑" panose="020B0503020204020204" charset="-122"/>
                  <a:ea typeface="微软雅黑" panose="020B0503020204020204" charset="-122"/>
                  <a:cs typeface="微软雅黑" panose="020B0503020204020204" charset="-122"/>
                  <a:sym typeface="+mn-ea"/>
                </a:rPr>
                <a:t>，控制有关执行器动作</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10000"/>
                </a:lnSpc>
                <a:spcBef>
                  <a:spcPct val="50000"/>
                </a:spcBef>
                <a:buChar char="•"/>
              </a:pPr>
              <a:r>
                <a:rPr lang="zh-CN" altLang="en-US" sz="2400" dirty="0">
                  <a:latin typeface="微软雅黑" panose="020B0503020204020204" charset="-122"/>
                  <a:ea typeface="微软雅黑" panose="020B0503020204020204" charset="-122"/>
                  <a:cs typeface="微软雅黑" panose="020B0503020204020204" charset="-122"/>
                  <a:sym typeface="+mn-ea"/>
                </a:rPr>
                <a:t>具有</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故障自诊断</a:t>
              </a:r>
              <a:r>
                <a:rPr lang="zh-CN" altLang="en-US"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故障记忆</a:t>
              </a:r>
              <a:r>
                <a:rPr lang="zh-CN" altLang="en-US" sz="2400" dirty="0">
                  <a:latin typeface="微软雅黑" panose="020B0503020204020204" charset="-122"/>
                  <a:ea typeface="微软雅黑" panose="020B0503020204020204" charset="-122"/>
                  <a:cs typeface="微软雅黑" panose="020B0503020204020204" charset="-122"/>
                  <a:sym typeface="+mn-ea"/>
                </a:rPr>
                <a:t>等功能</a:t>
              </a:r>
              <a:endParaRPr lang="zh-CN" altLang="zh-CN" sz="2400" spc="200">
                <a:solidFill>
                  <a:schemeClr val="tx1"/>
                </a:solidFill>
                <a:uFillTx/>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5"/>
                                        </p:tgtEl>
                                        <p:attrNameLst>
                                          <p:attrName>style.visibility</p:attrName>
                                        </p:attrNameLst>
                                      </p:cBhvr>
                                      <p:to>
                                        <p:strVal val="visible"/>
                                      </p:to>
                                    </p:set>
                                    <p:anim calcmode="discrete" valueType="clr">
                                      <p:cBhvr override="childStyle">
                                        <p:cTn id="25"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5"/>
                                        </p:tgtEl>
                                        <p:attrNameLst>
                                          <p:attrName>fillcolor</p:attrName>
                                        </p:attrNameLst>
                                      </p:cBhvr>
                                      <p:tavLst>
                                        <p:tav tm="0">
                                          <p:val>
                                            <p:clrVal>
                                              <a:schemeClr val="accent2"/>
                                            </p:clrVal>
                                          </p:val>
                                        </p:tav>
                                        <p:tav tm="50000">
                                          <p:val>
                                            <p:clrVal>
                                              <a:schemeClr val="hlink"/>
                                            </p:clrVal>
                                          </p:val>
                                        </p:tav>
                                      </p:tavLst>
                                    </p:anim>
                                    <p:set>
                                      <p:cBhvr>
                                        <p:cTn id="27" dur="80"/>
                                        <p:tgtEl>
                                          <p:spTgt spid="5"/>
                                        </p:tgtEl>
                                        <p:attrNameLst>
                                          <p:attrName>fill.type</p:attrName>
                                        </p:attrNameLst>
                                      </p:cBhvr>
                                      <p:to>
                                        <p:strVal val="solid"/>
                                      </p:to>
                                    </p:set>
                                  </p:childTnLst>
                                </p:cTn>
                              </p:par>
                            </p:childTnLst>
                          </p:cTn>
                        </p:par>
                        <p:par>
                          <p:cTn id="28" fill="hold">
                            <p:stCondLst>
                              <p:cond delay="2599"/>
                            </p:stCondLst>
                            <p:childTnLst>
                              <p:par>
                                <p:cTn id="29" presetID="49" presetClass="entr" presetSubtype="0" decel="100000" fill="hold" nodeType="afterEffect">
                                  <p:stCondLst>
                                    <p:cond delay="0"/>
                                  </p:stCondLst>
                                  <p:childTnLst>
                                    <p:set>
                                      <p:cBhvr>
                                        <p:cTn id="30" dur="2000" fill="hold">
                                          <p:stCondLst>
                                            <p:cond delay="0"/>
                                          </p:stCondLst>
                                        </p:cTn>
                                        <p:tgtEl>
                                          <p:spTgt spid="96300"/>
                                        </p:tgtEl>
                                        <p:attrNameLst>
                                          <p:attrName>style.visibility</p:attrName>
                                        </p:attrNameLst>
                                      </p:cBhvr>
                                      <p:to>
                                        <p:strVal val="visible"/>
                                      </p:to>
                                    </p:set>
                                    <p:anim calcmode="lin" valueType="num">
                                      <p:cBhvr>
                                        <p:cTn id="31" dur="2000" fill="hold"/>
                                        <p:tgtEl>
                                          <p:spTgt spid="96300"/>
                                        </p:tgtEl>
                                        <p:attrNameLst>
                                          <p:attrName>ppt_w</p:attrName>
                                        </p:attrNameLst>
                                      </p:cBhvr>
                                      <p:tavLst>
                                        <p:tav tm="0">
                                          <p:val>
                                            <p:fltVal val="0"/>
                                          </p:val>
                                        </p:tav>
                                        <p:tav tm="100000">
                                          <p:val>
                                            <p:strVal val="#ppt_w"/>
                                          </p:val>
                                        </p:tav>
                                      </p:tavLst>
                                    </p:anim>
                                    <p:anim calcmode="lin" valueType="num">
                                      <p:cBhvr>
                                        <p:cTn id="32" dur="2000" fill="hold"/>
                                        <p:tgtEl>
                                          <p:spTgt spid="96300"/>
                                        </p:tgtEl>
                                        <p:attrNameLst>
                                          <p:attrName>ppt_h</p:attrName>
                                        </p:attrNameLst>
                                      </p:cBhvr>
                                      <p:tavLst>
                                        <p:tav tm="0">
                                          <p:val>
                                            <p:fltVal val="0"/>
                                          </p:val>
                                        </p:tav>
                                        <p:tav tm="100000">
                                          <p:val>
                                            <p:strVal val="#ppt_h"/>
                                          </p:val>
                                        </p:tav>
                                      </p:tavLst>
                                    </p:anim>
                                    <p:anim calcmode="lin" valueType="num">
                                      <p:cBhvr>
                                        <p:cTn id="33" dur="2000" fill="hold"/>
                                        <p:tgtEl>
                                          <p:spTgt spid="96300"/>
                                        </p:tgtEl>
                                        <p:attrNameLst>
                                          <p:attrName>style.rotation</p:attrName>
                                        </p:attrNameLst>
                                      </p:cBhvr>
                                      <p:tavLst>
                                        <p:tav tm="0">
                                          <p:val>
                                            <p:fltVal val="360"/>
                                          </p:val>
                                        </p:tav>
                                        <p:tav tm="100000">
                                          <p:val>
                                            <p:fltVal val="0"/>
                                          </p:val>
                                        </p:tav>
                                      </p:tavLst>
                                    </p:anim>
                                    <p:animEffect transition="in" filter="fade">
                                      <p:cBhvr>
                                        <p:cTn id="34" dur="2000"/>
                                        <p:tgtEl>
                                          <p:spTgt spid="96300"/>
                                        </p:tgtEl>
                                      </p:cBhvr>
                                    </p:animEffect>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grpId="0" nodeType="clickEffect">
                                  <p:stCondLst>
                                    <p:cond delay="0"/>
                                  </p:stCondLst>
                                  <p:childTnLst>
                                    <p:set>
                                      <p:cBhvr>
                                        <p:cTn id="38" dur="1" fill="hold">
                                          <p:stCondLst>
                                            <p:cond delay="0"/>
                                          </p:stCondLst>
                                        </p:cTn>
                                        <p:tgtEl>
                                          <p:spTgt spid="115714"/>
                                        </p:tgtEl>
                                        <p:attrNameLst>
                                          <p:attrName>style.visibility</p:attrName>
                                        </p:attrNameLst>
                                      </p:cBhvr>
                                      <p:to>
                                        <p:strVal val="visible"/>
                                      </p:to>
                                    </p:set>
                                    <p:anim calcmode="lin" valueType="num">
                                      <p:cBhvr>
                                        <p:cTn id="39" dur="500" fill="hold"/>
                                        <p:tgtEl>
                                          <p:spTgt spid="115714"/>
                                        </p:tgtEl>
                                        <p:attrNameLst>
                                          <p:attrName>ppt_w</p:attrName>
                                        </p:attrNameLst>
                                      </p:cBhvr>
                                      <p:tavLst>
                                        <p:tav tm="0">
                                          <p:val>
                                            <p:fltVal val="0.000000"/>
                                          </p:val>
                                        </p:tav>
                                        <p:tav tm="100000">
                                          <p:val>
                                            <p:strVal val="#ppt_w"/>
                                          </p:val>
                                        </p:tav>
                                      </p:tavLst>
                                    </p:anim>
                                    <p:anim calcmode="lin" valueType="num">
                                      <p:cBhvr>
                                        <p:cTn id="40"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1000" fill="hold"/>
                                        <p:tgtEl>
                                          <p:spTgt spid="25"/>
                                        </p:tgtEl>
                                        <p:attrNameLst>
                                          <p:attrName>ppt_w</p:attrName>
                                        </p:attrNameLst>
                                      </p:cBhvr>
                                      <p:tavLst>
                                        <p:tav tm="0">
                                          <p:val>
                                            <p:strVal val="#ppt_w*0.70"/>
                                          </p:val>
                                        </p:tav>
                                        <p:tav tm="100000">
                                          <p:val>
                                            <p:strVal val="#ppt_w"/>
                                          </p:val>
                                        </p:tav>
                                      </p:tavLst>
                                    </p:anim>
                                    <p:anim calcmode="lin" valueType="num">
                                      <p:cBhvr>
                                        <p:cTn id="46" dur="1000" fill="hold"/>
                                        <p:tgtEl>
                                          <p:spTgt spid="25"/>
                                        </p:tgtEl>
                                        <p:attrNameLst>
                                          <p:attrName>ppt_h</p:attrName>
                                        </p:attrNameLst>
                                      </p:cBhvr>
                                      <p:tavLst>
                                        <p:tav tm="0">
                                          <p:val>
                                            <p:strVal val="#ppt_h"/>
                                          </p:val>
                                        </p:tav>
                                        <p:tav tm="100000">
                                          <p:val>
                                            <p:strVal val="#ppt_h"/>
                                          </p:val>
                                        </p:tav>
                                      </p:tavLst>
                                    </p:anim>
                                    <p:animEffect transition="in" filter="fade">
                                      <p:cBhvr>
                                        <p:cTn id="4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 grpId="0"/>
      <p:bldP spid="11571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677035" y="1176655"/>
            <a:ext cx="243776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电子控制单元</a:t>
            </a:r>
            <a:endParaRPr lang="zh-CN" altLang="en-US" sz="24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1268095" y="4040505"/>
            <a:ext cx="10107295" cy="1198880"/>
          </a:xfrm>
          <a:prstGeom prst="rect">
            <a:avLst/>
          </a:prstGeom>
          <a:noFill/>
        </p:spPr>
        <p:txBody>
          <a:bodyPr wrap="square" rtlCol="0">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它们一起制作在一个金属盒内，固定在车内不易受到碰撞的部位，具体安装位置依车而异。</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1508" name="流程图: 可选过程 21507"/>
          <p:cNvSpPr/>
          <p:nvPr/>
        </p:nvSpPr>
        <p:spPr>
          <a:xfrm>
            <a:off x="1384935" y="2188845"/>
            <a:ext cx="1851660" cy="123571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输入回路</a:t>
            </a:r>
            <a:endParaRPr lang="zh-CN" altLang="en-US" sz="2400" b="1" dirty="0">
              <a:latin typeface="微软雅黑" panose="020B0503020204020204" charset="-122"/>
              <a:ea typeface="微软雅黑" panose="020B0503020204020204" charset="-122"/>
            </a:endParaRPr>
          </a:p>
        </p:txBody>
      </p:sp>
      <p:sp>
        <p:nvSpPr>
          <p:cNvPr id="7" name="流程图: 可选过程 6"/>
          <p:cNvSpPr/>
          <p:nvPr/>
        </p:nvSpPr>
        <p:spPr>
          <a:xfrm>
            <a:off x="4008755" y="2188845"/>
            <a:ext cx="1932305" cy="123571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cs typeface="微软雅黑" panose="020B0503020204020204" charset="-122"/>
              </a:rPr>
              <a:t>A/D转换器</a:t>
            </a:r>
            <a:endParaRPr lang="zh-CN" altLang="en-US" sz="2400" b="1" dirty="0">
              <a:latin typeface="微软雅黑" panose="020B0503020204020204" charset="-122"/>
              <a:ea typeface="微软雅黑" panose="020B0503020204020204" charset="-122"/>
              <a:cs typeface="微软雅黑" panose="020B0503020204020204" charset="-122"/>
            </a:endParaRPr>
          </a:p>
        </p:txBody>
      </p:sp>
      <p:sp>
        <p:nvSpPr>
          <p:cNvPr id="9" name="流程图: 可选过程 8"/>
          <p:cNvSpPr/>
          <p:nvPr/>
        </p:nvSpPr>
        <p:spPr>
          <a:xfrm>
            <a:off x="6729095" y="2188845"/>
            <a:ext cx="1932305" cy="123571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微型计算机</a:t>
            </a:r>
            <a:endParaRPr lang="zh-CN" altLang="en-US" sz="2400" b="1" dirty="0">
              <a:latin typeface="微软雅黑" panose="020B0503020204020204" charset="-122"/>
              <a:ea typeface="微软雅黑" panose="020B0503020204020204" charset="-122"/>
            </a:endParaRPr>
          </a:p>
        </p:txBody>
      </p:sp>
      <p:sp>
        <p:nvSpPr>
          <p:cNvPr id="2" name="流程图: 可选过程 1"/>
          <p:cNvSpPr/>
          <p:nvPr/>
        </p:nvSpPr>
        <p:spPr>
          <a:xfrm>
            <a:off x="9302115" y="2188845"/>
            <a:ext cx="1932305" cy="123571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输出回路</a:t>
            </a:r>
            <a:endParaRPr lang="zh-CN" altLang="en-US" sz="2400" b="1" dirty="0">
              <a:latin typeface="微软雅黑" panose="020B0503020204020204" charset="-122"/>
              <a:ea typeface="微软雅黑" panose="020B0503020204020204" charset="-122"/>
            </a:endParaRPr>
          </a:p>
        </p:txBody>
      </p:sp>
      <p:sp>
        <p:nvSpPr>
          <p:cNvPr id="6" name="十字形 5"/>
          <p:cNvSpPr/>
          <p:nvPr/>
        </p:nvSpPr>
        <p:spPr>
          <a:xfrm>
            <a:off x="3455035" y="2685415"/>
            <a:ext cx="323215" cy="242570"/>
          </a:xfrm>
          <a:prstGeom prst="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十字形 9"/>
          <p:cNvSpPr/>
          <p:nvPr/>
        </p:nvSpPr>
        <p:spPr>
          <a:xfrm>
            <a:off x="6160135" y="2685415"/>
            <a:ext cx="323215" cy="242570"/>
          </a:xfrm>
          <a:prstGeom prst="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十字形 10"/>
          <p:cNvSpPr/>
          <p:nvPr/>
        </p:nvSpPr>
        <p:spPr>
          <a:xfrm>
            <a:off x="8785225" y="2685415"/>
            <a:ext cx="323215" cy="242570"/>
          </a:xfrm>
          <a:prstGeom prst="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000" fill="hold">
                                          <p:stCondLst>
                                            <p:cond delay="0"/>
                                          </p:stCondLst>
                                        </p:cTn>
                                        <p:tgtEl>
                                          <p:spTgt spid="21508"/>
                                        </p:tgtEl>
                                        <p:attrNameLst>
                                          <p:attrName>style.visibility</p:attrName>
                                        </p:attrNameLst>
                                      </p:cBhvr>
                                      <p:to>
                                        <p:strVal val="visible"/>
                                      </p:to>
                                    </p:set>
                                    <p:animEffect transition="in" filter="wipe(left)">
                                      <p:cBhvr>
                                        <p:cTn id="7" dur="1000"/>
                                        <p:tgtEl>
                                          <p:spTgt spid="2150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000"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000"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ipe(left)">
                                      <p:cBhvr>
                                        <p:cTn id="19" dur="1000"/>
                                        <p:tgtEl>
                                          <p:spTgt spid="10"/>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wipe(left)">
                                      <p:cBhvr>
                                        <p:cTn id="23" dur="1000"/>
                                        <p:tgtEl>
                                          <p:spTgt spid="9"/>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000"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000" fill="hold">
                                          <p:stCondLst>
                                            <p:cond delay="0"/>
                                          </p:stCondLst>
                                        </p:cTn>
                                        <p:tgtEl>
                                          <p:spTgt spid="2"/>
                                        </p:tgtEl>
                                        <p:attrNameLst>
                                          <p:attrName>style.visibility</p:attrName>
                                        </p:attrNameLst>
                                      </p:cBhvr>
                                      <p:to>
                                        <p:strVal val="visible"/>
                                      </p:to>
                                    </p:set>
                                    <p:animEffect transition="in" filter="wipe(left)">
                                      <p:cBhvr>
                                        <p:cTn id="31" dur="10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7" presetClass="entr" presetSubtype="0" fill="hold" grpId="0" nodeType="clickEffect">
                                  <p:stCondLst>
                                    <p:cond delay="0"/>
                                  </p:stCondLst>
                                  <p:iterate type="lt">
                                    <p:tmPct val="50000"/>
                                  </p:iterate>
                                  <p:childTnLst>
                                    <p:set>
                                      <p:cBhvr>
                                        <p:cTn id="35" dur="1" fill="hold">
                                          <p:stCondLst>
                                            <p:cond delay="0"/>
                                          </p:stCondLst>
                                        </p:cTn>
                                        <p:tgtEl>
                                          <p:spTgt spid="5"/>
                                        </p:tgtEl>
                                        <p:attrNameLst>
                                          <p:attrName>style.visibility</p:attrName>
                                        </p:attrNameLst>
                                      </p:cBhvr>
                                      <p:to>
                                        <p:strVal val="visible"/>
                                      </p:to>
                                    </p:set>
                                    <p:anim calcmode="discrete" valueType="clr">
                                      <p:cBhvr override="childStyle">
                                        <p:cTn id="3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5"/>
                                        </p:tgtEl>
                                        <p:attrNameLst>
                                          <p:attrName>fillcolor</p:attrName>
                                        </p:attrNameLst>
                                      </p:cBhvr>
                                      <p:tavLst>
                                        <p:tav tm="0">
                                          <p:val>
                                            <p:clrVal>
                                              <a:schemeClr val="accent2"/>
                                            </p:clrVal>
                                          </p:val>
                                        </p:tav>
                                        <p:tav tm="50000">
                                          <p:val>
                                            <p:clrVal>
                                              <a:schemeClr val="hlink"/>
                                            </p:clrVal>
                                          </p:val>
                                        </p:tav>
                                      </p:tavLst>
                                    </p:anim>
                                    <p:set>
                                      <p:cBhvr>
                                        <p:cTn id="38"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P spid="7" grpId="0" animBg="1"/>
      <p:bldP spid="9" grpId="0" animBg="1"/>
      <p:bldP spid="2" grpId="0" animBg="1"/>
      <p:bldP spid="6" grpId="0" animBg="1"/>
      <p:bldP spid="10" grpId="0" animBg="1"/>
      <p:bldP spid="11"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644650" y="1176655"/>
            <a:ext cx="243776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电子控制单元</a:t>
            </a:r>
            <a:endParaRPr lang="zh-CN" altLang="en-US" sz="24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3513455" y="2275840"/>
            <a:ext cx="7588250" cy="2306955"/>
          </a:xfrm>
          <a:prstGeom prst="rect">
            <a:avLst/>
          </a:prstGeom>
          <a:noFill/>
        </p:spPr>
        <p:txBody>
          <a:bodyPr wrap="square" rtlCol="0">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发动机工作时，各种传感器的信号输入ECU后，首先进入输入回路进行处理。传感器输入的信号不同，处理的方法也不同，一般是先将输入信号</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滤除杂波</a:t>
            </a:r>
            <a:r>
              <a:rPr lang="zh-CN" altLang="en-US" sz="2400">
                <a:latin typeface="微软雅黑" panose="020B0503020204020204" charset="-122"/>
                <a:ea typeface="微软雅黑" panose="020B0503020204020204" charset="-122"/>
                <a:cs typeface="微软雅黑" panose="020B0503020204020204" charset="-122"/>
              </a:rPr>
              <a:t>和将</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正弦波转变为矩形波</a:t>
            </a:r>
            <a:r>
              <a:rPr lang="zh-CN" altLang="en-US" sz="2400">
                <a:latin typeface="微软雅黑" panose="020B0503020204020204" charset="-122"/>
                <a:ea typeface="微软雅黑" panose="020B0503020204020204" charset="-122"/>
                <a:cs typeface="微软雅黑" panose="020B0503020204020204" charset="-122"/>
              </a:rPr>
              <a:t>后，再转换成</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输入电平</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1508" name="流程图: 可选过程 21507"/>
          <p:cNvSpPr/>
          <p:nvPr/>
        </p:nvSpPr>
        <p:spPr>
          <a:xfrm>
            <a:off x="916940" y="2811145"/>
            <a:ext cx="1884045" cy="128397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输入回路</a:t>
            </a:r>
            <a:endParaRPr lang="zh-CN" altLang="en-US" sz="2400" b="1"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diamond(in)">
                                      <p:cBhvr>
                                        <p:cTn id="7" dur="20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500" fill="hold">
                                          <p:stCondLst>
                                            <p:cond delay="0"/>
                                          </p:stCondLst>
                                        </p:cTn>
                                        <p:tgtEl>
                                          <p:spTgt spid="5"/>
                                        </p:tgtEl>
                                        <p:attrNameLst>
                                          <p:attrName>style.visibility</p:attrName>
                                        </p:attrNameLst>
                                      </p:cBhvr>
                                      <p:to>
                                        <p:strVal val="visible"/>
                                      </p:to>
                                    </p:set>
                                    <p:anim calcmode="discrete" valueType="clr">
                                      <p:cBhvr override="childStyle">
                                        <p:cTn id="12"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5"/>
                                        </p:tgtEl>
                                        <p:attrNameLst>
                                          <p:attrName>fillcolor</p:attrName>
                                        </p:attrNameLst>
                                      </p:cBhvr>
                                      <p:tavLst>
                                        <p:tav tm="0">
                                          <p:val>
                                            <p:clrVal>
                                              <a:schemeClr val="accent2"/>
                                            </p:clrVal>
                                          </p:val>
                                        </p:tav>
                                        <p:tav tm="50000">
                                          <p:val>
                                            <p:clrVal>
                                              <a:schemeClr val="hlink"/>
                                            </p:clrVal>
                                          </p:val>
                                        </p:tav>
                                      </p:tavLst>
                                    </p:anim>
                                    <p:set>
                                      <p:cBhvr>
                                        <p:cTn id="14" dur="50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644650" y="1176655"/>
            <a:ext cx="243776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电子控制单元</a:t>
            </a:r>
            <a:endParaRPr lang="zh-CN" altLang="en-US" sz="24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3513455" y="2453640"/>
            <a:ext cx="7588250" cy="1753235"/>
          </a:xfrm>
          <a:prstGeom prst="rect">
            <a:avLst/>
          </a:prstGeom>
          <a:noFill/>
        </p:spPr>
        <p:txBody>
          <a:bodyPr wrap="square" rtlCol="0">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从传感器送来的信号有模拟信号和数字信号两种，而计算机只能处理数字信号，</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模拟信号须经过A/D转换器转换为数字信号</a:t>
            </a:r>
            <a:r>
              <a:rPr lang="zh-CN" altLang="en-US" sz="2400">
                <a:latin typeface="微软雅黑" panose="020B0503020204020204" charset="-122"/>
                <a:ea typeface="微软雅黑" panose="020B0503020204020204" charset="-122"/>
                <a:cs typeface="微软雅黑" panose="020B0503020204020204" charset="-122"/>
              </a:rPr>
              <a:t>后才能输入计算机。</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1508" name="流程图: 可选过程 21507"/>
          <p:cNvSpPr/>
          <p:nvPr/>
        </p:nvSpPr>
        <p:spPr>
          <a:xfrm>
            <a:off x="916940" y="2811145"/>
            <a:ext cx="1755140" cy="123571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cs typeface="微软雅黑" panose="020B0503020204020204" charset="-122"/>
                <a:sym typeface="+mn-ea"/>
              </a:rPr>
              <a:t>A/D转换器</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diamond(in)">
                                      <p:cBhvr>
                                        <p:cTn id="7" dur="20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500" fill="hold">
                                          <p:stCondLst>
                                            <p:cond delay="0"/>
                                          </p:stCondLst>
                                        </p:cTn>
                                        <p:tgtEl>
                                          <p:spTgt spid="5"/>
                                        </p:tgtEl>
                                        <p:attrNameLst>
                                          <p:attrName>style.visibility</p:attrName>
                                        </p:attrNameLst>
                                      </p:cBhvr>
                                      <p:to>
                                        <p:strVal val="visible"/>
                                      </p:to>
                                    </p:set>
                                    <p:anim calcmode="discrete" valueType="clr">
                                      <p:cBhvr override="childStyle">
                                        <p:cTn id="12"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5"/>
                                        </p:tgtEl>
                                        <p:attrNameLst>
                                          <p:attrName>fillcolor</p:attrName>
                                        </p:attrNameLst>
                                      </p:cBhvr>
                                      <p:tavLst>
                                        <p:tav tm="0">
                                          <p:val>
                                            <p:clrVal>
                                              <a:schemeClr val="accent2"/>
                                            </p:clrVal>
                                          </p:val>
                                        </p:tav>
                                        <p:tav tm="50000">
                                          <p:val>
                                            <p:clrVal>
                                              <a:schemeClr val="hlink"/>
                                            </p:clrVal>
                                          </p:val>
                                        </p:tav>
                                      </p:tavLst>
                                    </p:anim>
                                    <p:set>
                                      <p:cBhvr>
                                        <p:cTn id="14" dur="50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644650" y="1176655"/>
            <a:ext cx="243776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电子控制单元</a:t>
            </a:r>
            <a:endParaRPr lang="zh-CN" altLang="en-US" sz="24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3126740" y="1759585"/>
            <a:ext cx="8168640" cy="1753235"/>
          </a:xfrm>
          <a:prstGeom prst="rect">
            <a:avLst/>
          </a:prstGeom>
          <a:noFill/>
        </p:spPr>
        <p:txBody>
          <a:bodyPr wrap="square" rtlCol="0">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微型计算机把各种传感器送来的信号用内存程序和数据进行运算处理，并把</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处理结果</a:t>
            </a:r>
            <a:r>
              <a:rPr lang="zh-CN" altLang="en-US" sz="2400">
                <a:latin typeface="微软雅黑" panose="020B0503020204020204" charset="-122"/>
                <a:ea typeface="微软雅黑" panose="020B0503020204020204" charset="-122"/>
                <a:cs typeface="微软雅黑" panose="020B0503020204020204" charset="-122"/>
              </a:rPr>
              <a:t>（如喷油信号、点火正时信号）</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送往输出回路</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1508" name="流程图: 可选过程 21507"/>
          <p:cNvSpPr/>
          <p:nvPr/>
        </p:nvSpPr>
        <p:spPr>
          <a:xfrm>
            <a:off x="824230" y="2160270"/>
            <a:ext cx="1755140" cy="123571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sym typeface="+mn-ea"/>
              </a:rPr>
              <a:t>微型计算机</a:t>
            </a:r>
            <a:endParaRPr lang="zh-CN" altLang="en-US" sz="2400" b="1" dirty="0">
              <a:latin typeface="Arial" panose="020B0604020202020204" pitchFamily="34" charset="0"/>
            </a:endParaRPr>
          </a:p>
        </p:txBody>
      </p:sp>
      <p:sp>
        <p:nvSpPr>
          <p:cNvPr id="2" name="流程图: 可选过程 1"/>
          <p:cNvSpPr/>
          <p:nvPr/>
        </p:nvSpPr>
        <p:spPr>
          <a:xfrm>
            <a:off x="2766060" y="3707765"/>
            <a:ext cx="1496695" cy="864870"/>
          </a:xfrm>
          <a:prstGeom prst="flowChartAlternateProcess">
            <a:avLst/>
          </a:prstGeom>
          <a:noFill/>
          <a:ln w="381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a:latin typeface="微软雅黑" panose="020B0503020204020204" charset="-122"/>
                <a:ea typeface="微软雅黑" panose="020B0503020204020204" charset="-122"/>
                <a:cs typeface="微软雅黑" panose="020B0503020204020204" charset="-122"/>
                <a:sym typeface="+mn-ea"/>
              </a:rPr>
              <a:t>中央处理器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ctr"/>
            <a:r>
              <a:rPr lang="zh-CN" altLang="en-US" sz="2000">
                <a:latin typeface="微软雅黑" panose="020B0503020204020204" charset="-122"/>
                <a:ea typeface="微软雅黑" panose="020B0503020204020204" charset="-122"/>
                <a:cs typeface="微软雅黑" panose="020B0503020204020204" charset="-122"/>
                <a:sym typeface="+mn-ea"/>
              </a:rPr>
              <a:t>（CPU）</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4" name="流程图: 可选过程 3"/>
          <p:cNvSpPr/>
          <p:nvPr/>
        </p:nvSpPr>
        <p:spPr>
          <a:xfrm>
            <a:off x="4962525" y="3707765"/>
            <a:ext cx="1819275" cy="864870"/>
          </a:xfrm>
          <a:prstGeom prst="flowChartAlternateProcess">
            <a:avLst/>
          </a:prstGeom>
          <a:noFill/>
          <a:ln w="381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a:latin typeface="微软雅黑" panose="020B0503020204020204" charset="-122"/>
                <a:ea typeface="微软雅黑" panose="020B0503020204020204" charset="-122"/>
                <a:cs typeface="微软雅黑" panose="020B0503020204020204" charset="-122"/>
                <a:sym typeface="+mn-ea"/>
              </a:rPr>
              <a:t>存储器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ctr"/>
            <a:r>
              <a:rPr lang="zh-CN" altLang="en-US" sz="2000">
                <a:latin typeface="微软雅黑" panose="020B0503020204020204" charset="-122"/>
                <a:ea typeface="微软雅黑" panose="020B0503020204020204" charset="-122"/>
                <a:cs typeface="微软雅黑" panose="020B0503020204020204" charset="-122"/>
                <a:sym typeface="+mn-ea"/>
              </a:rPr>
              <a:t>（ROM、RAM）</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6" name="流程图: 可选过程 5"/>
          <p:cNvSpPr/>
          <p:nvPr/>
        </p:nvSpPr>
        <p:spPr>
          <a:xfrm>
            <a:off x="7478395" y="3707765"/>
            <a:ext cx="1737995" cy="864870"/>
          </a:xfrm>
          <a:prstGeom prst="flowChartAlternateProcess">
            <a:avLst/>
          </a:prstGeom>
          <a:noFill/>
          <a:ln w="381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a:latin typeface="微软雅黑" panose="020B0503020204020204" charset="-122"/>
                <a:ea typeface="微软雅黑" panose="020B0503020204020204" charset="-122"/>
                <a:cs typeface="微软雅黑" panose="020B0503020204020204" charset="-122"/>
                <a:sym typeface="+mn-ea"/>
              </a:rPr>
              <a:t>输入输出接口</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ctr"/>
            <a:r>
              <a:rPr lang="zh-CN" altLang="en-US" sz="2000">
                <a:latin typeface="微软雅黑" panose="020B0503020204020204" charset="-122"/>
                <a:ea typeface="微软雅黑" panose="020B0503020204020204" charset="-122"/>
                <a:cs typeface="微软雅黑" panose="020B0503020204020204" charset="-122"/>
                <a:sym typeface="+mn-ea"/>
              </a:rPr>
              <a:t>（I/O）</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7" name="流程图: 可选过程 6"/>
          <p:cNvSpPr/>
          <p:nvPr/>
        </p:nvSpPr>
        <p:spPr>
          <a:xfrm>
            <a:off x="9782810" y="3707765"/>
            <a:ext cx="1286510" cy="864870"/>
          </a:xfrm>
          <a:prstGeom prst="flowChartAlternateProcess">
            <a:avLst/>
          </a:prstGeom>
          <a:noFill/>
          <a:ln w="381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a:latin typeface="微软雅黑" panose="020B0503020204020204" charset="-122"/>
                <a:ea typeface="微软雅黑" panose="020B0503020204020204" charset="-122"/>
                <a:cs typeface="微软雅黑" panose="020B0503020204020204" charset="-122"/>
                <a:sym typeface="+mn-ea"/>
              </a:rPr>
              <a:t>总线</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9" name="直角上箭头 8"/>
          <p:cNvSpPr/>
          <p:nvPr/>
        </p:nvSpPr>
        <p:spPr>
          <a:xfrm rot="5400000">
            <a:off x="1612265" y="3399155"/>
            <a:ext cx="853440" cy="1080135"/>
          </a:xfrm>
          <a:prstGeom prst="bentUpArrow">
            <a:avLst>
              <a:gd name="adj1" fmla="val 12840"/>
              <a:gd name="adj2" fmla="val 24982"/>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687955" y="4817110"/>
            <a:ext cx="1744345" cy="1014730"/>
          </a:xfrm>
          <a:prstGeom prst="rect">
            <a:avLst/>
          </a:prstGeom>
          <a:noFill/>
        </p:spPr>
        <p:txBody>
          <a:bodyPr wrap="square" rtlCol="0">
            <a:spAutoFit/>
          </a:bodyPr>
          <a:p>
            <a:pPr>
              <a:lnSpc>
                <a:spcPct val="150000"/>
              </a:lnSpc>
            </a:pPr>
            <a:r>
              <a:rPr lang="zh-CN" altLang="en-US" sz="2000">
                <a:latin typeface="微软雅黑" panose="020B0503020204020204" charset="-122"/>
                <a:ea typeface="微软雅黑" panose="020B0503020204020204" charset="-122"/>
              </a:rPr>
              <a:t>实现数学运算与逻辑运算</a:t>
            </a:r>
            <a:endParaRPr lang="zh-CN" altLang="en-US" sz="2000">
              <a:latin typeface="微软雅黑" panose="020B0503020204020204" charset="-122"/>
              <a:ea typeface="微软雅黑" panose="020B0503020204020204" charset="-122"/>
            </a:endParaRPr>
          </a:p>
        </p:txBody>
      </p:sp>
      <p:sp>
        <p:nvSpPr>
          <p:cNvPr id="11" name="下箭头 10"/>
          <p:cNvSpPr/>
          <p:nvPr/>
        </p:nvSpPr>
        <p:spPr>
          <a:xfrm>
            <a:off x="3488055" y="4655185"/>
            <a:ext cx="144780" cy="258445"/>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下箭头 11"/>
          <p:cNvSpPr/>
          <p:nvPr/>
        </p:nvSpPr>
        <p:spPr>
          <a:xfrm>
            <a:off x="5799455" y="4655185"/>
            <a:ext cx="144780" cy="258445"/>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4653915" y="4817110"/>
            <a:ext cx="2437130" cy="1014730"/>
          </a:xfrm>
          <a:prstGeom prst="rect">
            <a:avLst/>
          </a:prstGeom>
          <a:noFill/>
        </p:spPr>
        <p:txBody>
          <a:bodyPr wrap="square" rtlCol="0">
            <a:spAutoFit/>
          </a:bodyPr>
          <a:p>
            <a:pPr>
              <a:lnSpc>
                <a:spcPct val="150000"/>
              </a:lnSpc>
            </a:pPr>
            <a:r>
              <a:rPr lang="en-US" altLang="zh-CN" sz="2000">
                <a:latin typeface="微软雅黑" panose="020B0503020204020204" charset="-122"/>
                <a:ea typeface="微软雅黑" panose="020B0503020204020204" charset="-122"/>
              </a:rPr>
              <a:t>ROM</a:t>
            </a:r>
            <a:r>
              <a:rPr lang="zh-CN" altLang="en-US" sz="2000">
                <a:latin typeface="微软雅黑" panose="020B0503020204020204" charset="-122"/>
                <a:ea typeface="微软雅黑" panose="020B0503020204020204" charset="-122"/>
              </a:rPr>
              <a:t>：只读存储器</a:t>
            </a:r>
            <a:endParaRPr lang="zh-CN" altLang="en-US" sz="2000">
              <a:latin typeface="微软雅黑" panose="020B0503020204020204" charset="-122"/>
              <a:ea typeface="微软雅黑" panose="020B0503020204020204" charset="-122"/>
            </a:endParaRPr>
          </a:p>
          <a:p>
            <a:pPr>
              <a:lnSpc>
                <a:spcPct val="150000"/>
              </a:lnSpc>
            </a:pPr>
            <a:r>
              <a:rPr lang="en-US" altLang="zh-CN" sz="2000">
                <a:latin typeface="微软雅黑" panose="020B0503020204020204" charset="-122"/>
                <a:ea typeface="微软雅黑" panose="020B0503020204020204" charset="-122"/>
              </a:rPr>
              <a:t>RAM</a:t>
            </a:r>
            <a:r>
              <a:rPr lang="zh-CN" altLang="en-US" sz="2000">
                <a:latin typeface="微软雅黑" panose="020B0503020204020204" charset="-122"/>
                <a:ea typeface="微软雅黑" panose="020B0503020204020204" charset="-122"/>
              </a:rPr>
              <a:t>：随机存储器</a:t>
            </a:r>
            <a:endParaRPr lang="zh-CN" altLang="en-US" sz="2000">
              <a:latin typeface="微软雅黑" panose="020B0503020204020204" charset="-122"/>
              <a:ea typeface="微软雅黑" panose="020B0503020204020204" charset="-122"/>
            </a:endParaRPr>
          </a:p>
        </p:txBody>
      </p:sp>
      <p:sp>
        <p:nvSpPr>
          <p:cNvPr id="15" name="下箭头 14"/>
          <p:cNvSpPr/>
          <p:nvPr/>
        </p:nvSpPr>
        <p:spPr>
          <a:xfrm>
            <a:off x="8432165" y="4655185"/>
            <a:ext cx="144780" cy="258445"/>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7478395" y="4817110"/>
            <a:ext cx="2078355" cy="1014730"/>
          </a:xfrm>
          <a:prstGeom prst="rect">
            <a:avLst/>
          </a:prstGeom>
          <a:noFill/>
        </p:spPr>
        <p:txBody>
          <a:bodyPr wrap="square" rtlCol="0">
            <a:spAutoFit/>
          </a:bodyPr>
          <a:p>
            <a:pPr>
              <a:lnSpc>
                <a:spcPct val="150000"/>
              </a:lnSpc>
            </a:pPr>
            <a:r>
              <a:rPr lang="zh-CN" altLang="en-US" sz="2000">
                <a:latin typeface="微软雅黑" panose="020B0503020204020204" charset="-122"/>
                <a:ea typeface="微软雅黑" panose="020B0503020204020204" charset="-122"/>
              </a:rPr>
              <a:t>交换与下达控制指令的通道</a:t>
            </a:r>
            <a:endParaRPr lang="zh-CN" altLang="en-US" sz="2000">
              <a:latin typeface="微软雅黑" panose="020B0503020204020204" charset="-122"/>
              <a:ea typeface="微软雅黑" panose="020B0503020204020204" charset="-122"/>
            </a:endParaRPr>
          </a:p>
        </p:txBody>
      </p:sp>
      <p:sp>
        <p:nvSpPr>
          <p:cNvPr id="17" name="下箭头 16"/>
          <p:cNvSpPr/>
          <p:nvPr/>
        </p:nvSpPr>
        <p:spPr>
          <a:xfrm>
            <a:off x="10353675" y="4655185"/>
            <a:ext cx="144780" cy="258445"/>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9660890" y="4817110"/>
            <a:ext cx="1804035" cy="1014730"/>
          </a:xfrm>
          <a:prstGeom prst="rect">
            <a:avLst/>
          </a:prstGeom>
          <a:noFill/>
        </p:spPr>
        <p:txBody>
          <a:bodyPr wrap="square" rtlCol="0">
            <a:spAutoFit/>
          </a:bodyPr>
          <a:p>
            <a:pPr>
              <a:lnSpc>
                <a:spcPct val="150000"/>
              </a:lnSpc>
            </a:pPr>
            <a:r>
              <a:rPr lang="zh-CN" altLang="en-US" sz="2000">
                <a:latin typeface="微软雅黑" panose="020B0503020204020204" charset="-122"/>
                <a:ea typeface="微软雅黑" panose="020B0503020204020204" charset="-122"/>
              </a:rPr>
              <a:t>内部传递信息的电路连线</a:t>
            </a:r>
            <a:endParaRPr lang="zh-CN" altLang="en-US" sz="2000">
              <a:latin typeface="微软雅黑" panose="020B0503020204020204" charset="-122"/>
              <a:ea typeface="微软雅黑" panose="020B0503020204020204" charset="-122"/>
            </a:endParaRPr>
          </a:p>
        </p:txBody>
      </p:sp>
      <p:sp>
        <p:nvSpPr>
          <p:cNvPr id="19" name="十字形 18"/>
          <p:cNvSpPr/>
          <p:nvPr/>
        </p:nvSpPr>
        <p:spPr>
          <a:xfrm>
            <a:off x="4446905" y="4057650"/>
            <a:ext cx="226060" cy="161925"/>
          </a:xfrm>
          <a:prstGeom prst="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十字形 19"/>
          <p:cNvSpPr/>
          <p:nvPr/>
        </p:nvSpPr>
        <p:spPr>
          <a:xfrm>
            <a:off x="7016750" y="4057650"/>
            <a:ext cx="226060" cy="161925"/>
          </a:xfrm>
          <a:prstGeom prst="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十字形 20"/>
          <p:cNvSpPr/>
          <p:nvPr/>
        </p:nvSpPr>
        <p:spPr>
          <a:xfrm>
            <a:off x="9434830" y="4037965"/>
            <a:ext cx="226060" cy="181610"/>
          </a:xfrm>
          <a:prstGeom prst="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diamond(in)">
                                      <p:cBhvr>
                                        <p:cTn id="7" dur="20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1"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1"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amond(in)">
                                      <p:cBhvr>
                                        <p:cTn id="25" dur="2000"/>
                                        <p:tgtEl>
                                          <p:spTgt spid="2"/>
                                        </p:tgtEl>
                                      </p:cBhvr>
                                    </p:animEffect>
                                  </p:childTnLst>
                                </p:cTn>
                              </p:par>
                            </p:childTnLst>
                          </p:cTn>
                        </p:par>
                        <p:par>
                          <p:cTn id="26" fill="hold">
                            <p:stCondLst>
                              <p:cond delay="2000"/>
                            </p:stCondLst>
                            <p:childTnLst>
                              <p:par>
                                <p:cTn id="27" presetID="17" presetClass="entr" presetSubtype="1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diamond(in)">
                                      <p:cBhvr>
                                        <p:cTn id="35" dur="2000"/>
                                        <p:tgtEl>
                                          <p:spTgt spid="4"/>
                                        </p:tgtEl>
                                      </p:cBhvr>
                                    </p:animEffect>
                                  </p:childTnLst>
                                </p:cTn>
                              </p:par>
                            </p:childTnLst>
                          </p:cTn>
                        </p:par>
                        <p:par>
                          <p:cTn id="36" fill="hold">
                            <p:stCondLst>
                              <p:cond delay="2000"/>
                            </p:stCondLst>
                            <p:childTnLst>
                              <p:par>
                                <p:cTn id="37" presetID="17" presetClass="entr" presetSubtype="1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diamond(in)">
                                      <p:cBhvr>
                                        <p:cTn id="45" dur="2000"/>
                                        <p:tgtEl>
                                          <p:spTgt spid="6"/>
                                        </p:tgtEl>
                                      </p:cBhvr>
                                    </p:animEffect>
                                  </p:childTnLst>
                                </p:cTn>
                              </p:par>
                            </p:childTnLst>
                          </p:cTn>
                        </p:par>
                        <p:par>
                          <p:cTn id="46" fill="hold">
                            <p:stCondLst>
                              <p:cond delay="2000"/>
                            </p:stCondLst>
                            <p:childTnLst>
                              <p:par>
                                <p:cTn id="47" presetID="17" presetClass="entr" presetSubtype="1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diamond(in)">
                                      <p:cBhvr>
                                        <p:cTn id="55" dur="2000"/>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17" presetClass="entr" presetSubtype="1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7" presetClass="entr" presetSubtype="0" fill="hold" grpId="0" nodeType="clickEffect">
                                  <p:stCondLst>
                                    <p:cond delay="0"/>
                                  </p:stCondLst>
                                  <p:iterate type="lt">
                                    <p:tmPct val="50000"/>
                                  </p:iterate>
                                  <p:childTnLst>
                                    <p:set>
                                      <p:cBhvr>
                                        <p:cTn id="65" dur="1" fill="hold">
                                          <p:stCondLst>
                                            <p:cond delay="0"/>
                                          </p:stCondLst>
                                        </p:cTn>
                                        <p:tgtEl>
                                          <p:spTgt spid="10"/>
                                        </p:tgtEl>
                                        <p:attrNameLst>
                                          <p:attrName>style.visibility</p:attrName>
                                        </p:attrNameLst>
                                      </p:cBhvr>
                                      <p:to>
                                        <p:strVal val="visible"/>
                                      </p:to>
                                    </p:set>
                                    <p:anim calcmode="discrete" valueType="clr">
                                      <p:cBhvr override="childStyle">
                                        <p:cTn id="66"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10"/>
                                        </p:tgtEl>
                                        <p:attrNameLst>
                                          <p:attrName>fillcolor</p:attrName>
                                        </p:attrNameLst>
                                      </p:cBhvr>
                                      <p:tavLst>
                                        <p:tav tm="0">
                                          <p:val>
                                            <p:clrVal>
                                              <a:schemeClr val="accent2"/>
                                            </p:clrVal>
                                          </p:val>
                                        </p:tav>
                                        <p:tav tm="50000">
                                          <p:val>
                                            <p:clrVal>
                                              <a:schemeClr val="hlink"/>
                                            </p:clrVal>
                                          </p:val>
                                        </p:tav>
                                      </p:tavLst>
                                    </p:anim>
                                    <p:set>
                                      <p:cBhvr>
                                        <p:cTn id="68" dur="80"/>
                                        <p:tgtEl>
                                          <p:spTgt spid="10"/>
                                        </p:tgtEl>
                                        <p:attrNameLst>
                                          <p:attrName>fill.type</p:attrName>
                                        </p:attrNameLst>
                                      </p:cBhvr>
                                      <p:to>
                                        <p:strVal val="solid"/>
                                      </p:to>
                                    </p:set>
                                  </p:childTnLst>
                                </p:cTn>
                              </p:par>
                            </p:childTnLst>
                          </p:cTn>
                        </p:par>
                      </p:childTnLst>
                    </p:cTn>
                  </p:par>
                  <p:par>
                    <p:cTn id="69" fill="hold">
                      <p:stCondLst>
                        <p:cond delay="indefinite"/>
                      </p:stCondLst>
                      <p:childTnLst>
                        <p:par>
                          <p:cTn id="70" fill="hold">
                            <p:stCondLst>
                              <p:cond delay="0"/>
                            </p:stCondLst>
                            <p:childTnLst>
                              <p:par>
                                <p:cTn id="71" presetID="17" presetClass="entr" presetSubtype="10"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ppt_w</p:attrName>
                                        </p:attrNameLst>
                                      </p:cBhvr>
                                      <p:tavLst>
                                        <p:tav tm="0">
                                          <p:val>
                                            <p:fltVal val="0"/>
                                          </p:val>
                                        </p:tav>
                                        <p:tav tm="100000">
                                          <p:val>
                                            <p:strVal val="#ppt_w"/>
                                          </p:val>
                                        </p:tav>
                                      </p:tavLst>
                                    </p:anim>
                                    <p:anim calcmode="lin" valueType="num">
                                      <p:cBhvr>
                                        <p:cTn id="74"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27" presetClass="entr" presetSubtype="0" fill="hold" grpId="0" nodeType="clickEffect">
                                  <p:stCondLst>
                                    <p:cond delay="0"/>
                                  </p:stCondLst>
                                  <p:iterate type="lt">
                                    <p:tmPct val="50000"/>
                                  </p:iterate>
                                  <p:childTnLst>
                                    <p:set>
                                      <p:cBhvr>
                                        <p:cTn id="78" dur="1" fill="hold">
                                          <p:stCondLst>
                                            <p:cond delay="0"/>
                                          </p:stCondLst>
                                        </p:cTn>
                                        <p:tgtEl>
                                          <p:spTgt spid="14"/>
                                        </p:tgtEl>
                                        <p:attrNameLst>
                                          <p:attrName>style.visibility</p:attrName>
                                        </p:attrNameLst>
                                      </p:cBhvr>
                                      <p:to>
                                        <p:strVal val="visible"/>
                                      </p:to>
                                    </p:set>
                                    <p:anim calcmode="discrete" valueType="clr">
                                      <p:cBhvr override="childStyle">
                                        <p:cTn id="79"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14"/>
                                        </p:tgtEl>
                                        <p:attrNameLst>
                                          <p:attrName>fillcolor</p:attrName>
                                        </p:attrNameLst>
                                      </p:cBhvr>
                                      <p:tavLst>
                                        <p:tav tm="0">
                                          <p:val>
                                            <p:clrVal>
                                              <a:schemeClr val="accent2"/>
                                            </p:clrVal>
                                          </p:val>
                                        </p:tav>
                                        <p:tav tm="50000">
                                          <p:val>
                                            <p:clrVal>
                                              <a:schemeClr val="hlink"/>
                                            </p:clrVal>
                                          </p:val>
                                        </p:tav>
                                      </p:tavLst>
                                    </p:anim>
                                    <p:set>
                                      <p:cBhvr>
                                        <p:cTn id="81" dur="80"/>
                                        <p:tgtEl>
                                          <p:spTgt spid="14"/>
                                        </p:tgtEl>
                                        <p:attrNameLst>
                                          <p:attrName>fill.type</p:attrName>
                                        </p:attrNameLst>
                                      </p:cBhvr>
                                      <p:to>
                                        <p:strVal val="solid"/>
                                      </p:to>
                                    </p:set>
                                  </p:childTnLst>
                                </p:cTn>
                              </p:par>
                            </p:childTnLst>
                          </p:cTn>
                        </p:par>
                      </p:childTnLst>
                    </p:cTn>
                  </p:par>
                  <p:par>
                    <p:cTn id="82" fill="hold">
                      <p:stCondLst>
                        <p:cond delay="indefinite"/>
                      </p:stCondLst>
                      <p:childTnLst>
                        <p:par>
                          <p:cTn id="83" fill="hold">
                            <p:stCondLst>
                              <p:cond delay="0"/>
                            </p:stCondLst>
                            <p:childTnLst>
                              <p:par>
                                <p:cTn id="84" presetID="17" presetClass="entr" presetSubtype="10" fill="hold" grpId="0" nodeType="click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27" presetClass="entr" presetSubtype="0" fill="hold" grpId="0" nodeType="clickEffect">
                                  <p:stCondLst>
                                    <p:cond delay="0"/>
                                  </p:stCondLst>
                                  <p:iterate type="lt">
                                    <p:tmPct val="50000"/>
                                  </p:iterate>
                                  <p:childTnLst>
                                    <p:set>
                                      <p:cBhvr>
                                        <p:cTn id="91" dur="1" fill="hold">
                                          <p:stCondLst>
                                            <p:cond delay="0"/>
                                          </p:stCondLst>
                                        </p:cTn>
                                        <p:tgtEl>
                                          <p:spTgt spid="16"/>
                                        </p:tgtEl>
                                        <p:attrNameLst>
                                          <p:attrName>style.visibility</p:attrName>
                                        </p:attrNameLst>
                                      </p:cBhvr>
                                      <p:to>
                                        <p:strVal val="visible"/>
                                      </p:to>
                                    </p:set>
                                    <p:anim calcmode="discrete" valueType="clr">
                                      <p:cBhvr override="childStyle">
                                        <p:cTn id="92"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93" dur="80"/>
                                        <p:tgtEl>
                                          <p:spTgt spid="16"/>
                                        </p:tgtEl>
                                        <p:attrNameLst>
                                          <p:attrName>fillcolor</p:attrName>
                                        </p:attrNameLst>
                                      </p:cBhvr>
                                      <p:tavLst>
                                        <p:tav tm="0">
                                          <p:val>
                                            <p:clrVal>
                                              <a:schemeClr val="accent2"/>
                                            </p:clrVal>
                                          </p:val>
                                        </p:tav>
                                        <p:tav tm="50000">
                                          <p:val>
                                            <p:clrVal>
                                              <a:schemeClr val="hlink"/>
                                            </p:clrVal>
                                          </p:val>
                                        </p:tav>
                                      </p:tavLst>
                                    </p:anim>
                                    <p:set>
                                      <p:cBhvr>
                                        <p:cTn id="94" dur="80"/>
                                        <p:tgtEl>
                                          <p:spTgt spid="16"/>
                                        </p:tgtEl>
                                        <p:attrNameLst>
                                          <p:attrName>fill.type</p:attrName>
                                        </p:attrNameLst>
                                      </p:cBhvr>
                                      <p:to>
                                        <p:strVal val="solid"/>
                                      </p:to>
                                    </p:set>
                                  </p:childTnLst>
                                </p:cTn>
                              </p:par>
                            </p:childTnLst>
                          </p:cTn>
                        </p:par>
                      </p:childTnLst>
                    </p:cTn>
                  </p:par>
                  <p:par>
                    <p:cTn id="95" fill="hold">
                      <p:stCondLst>
                        <p:cond delay="indefinite"/>
                      </p:stCondLst>
                      <p:childTnLst>
                        <p:par>
                          <p:cTn id="96" fill="hold">
                            <p:stCondLst>
                              <p:cond delay="0"/>
                            </p:stCondLst>
                            <p:childTnLst>
                              <p:par>
                                <p:cTn id="97" presetID="17" presetClass="entr" presetSubtype="10" fill="hold" grpId="0" nodeType="click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p:cTn id="99" dur="500" fill="hold"/>
                                        <p:tgtEl>
                                          <p:spTgt spid="17"/>
                                        </p:tgtEl>
                                        <p:attrNameLst>
                                          <p:attrName>ppt_w</p:attrName>
                                        </p:attrNameLst>
                                      </p:cBhvr>
                                      <p:tavLst>
                                        <p:tav tm="0">
                                          <p:val>
                                            <p:fltVal val="0"/>
                                          </p:val>
                                        </p:tav>
                                        <p:tav tm="100000">
                                          <p:val>
                                            <p:strVal val="#ppt_w"/>
                                          </p:val>
                                        </p:tav>
                                      </p:tavLst>
                                    </p:anim>
                                    <p:anim calcmode="lin" valueType="num">
                                      <p:cBhvr>
                                        <p:cTn id="100"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27" presetClass="entr" presetSubtype="0" fill="hold" grpId="0" nodeType="clickEffect">
                                  <p:stCondLst>
                                    <p:cond delay="0"/>
                                  </p:stCondLst>
                                  <p:iterate type="lt">
                                    <p:tmPct val="50000"/>
                                  </p:iterate>
                                  <p:childTnLst>
                                    <p:set>
                                      <p:cBhvr>
                                        <p:cTn id="104" dur="1" fill="hold">
                                          <p:stCondLst>
                                            <p:cond delay="0"/>
                                          </p:stCondLst>
                                        </p:cTn>
                                        <p:tgtEl>
                                          <p:spTgt spid="18"/>
                                        </p:tgtEl>
                                        <p:attrNameLst>
                                          <p:attrName>style.visibility</p:attrName>
                                        </p:attrNameLst>
                                      </p:cBhvr>
                                      <p:to>
                                        <p:strVal val="visible"/>
                                      </p:to>
                                    </p:set>
                                    <p:anim calcmode="discrete" valueType="clr">
                                      <p:cBhvr override="childStyle">
                                        <p:cTn id="10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106" dur="80"/>
                                        <p:tgtEl>
                                          <p:spTgt spid="18"/>
                                        </p:tgtEl>
                                        <p:attrNameLst>
                                          <p:attrName>fillcolor</p:attrName>
                                        </p:attrNameLst>
                                      </p:cBhvr>
                                      <p:tavLst>
                                        <p:tav tm="0">
                                          <p:val>
                                            <p:clrVal>
                                              <a:schemeClr val="accent2"/>
                                            </p:clrVal>
                                          </p:val>
                                        </p:tav>
                                        <p:tav tm="50000">
                                          <p:val>
                                            <p:clrVal>
                                              <a:schemeClr val="hlink"/>
                                            </p:clrVal>
                                          </p:val>
                                        </p:tav>
                                      </p:tavLst>
                                    </p:anim>
                                    <p:set>
                                      <p:cBhvr>
                                        <p:cTn id="10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nimBg="1"/>
      <p:bldP spid="2" grpId="0" bldLvl="0" animBg="1"/>
      <p:bldP spid="4" grpId="0" bldLvl="0" animBg="1"/>
      <p:bldP spid="6" grpId="0" bldLvl="0" animBg="1"/>
      <p:bldP spid="7" grpId="0" bldLvl="0" animBg="1"/>
      <p:bldP spid="5" grpId="1"/>
      <p:bldP spid="9" grpId="1" bldLvl="0" animBg="1"/>
      <p:bldP spid="11" grpId="0" bldLvl="0" animBg="1"/>
      <p:bldP spid="10" grpId="0"/>
      <p:bldP spid="12" grpId="0" bldLvl="0" animBg="1"/>
      <p:bldP spid="14" grpId="0"/>
      <p:bldP spid="15" grpId="0" bldLvl="0" animBg="1"/>
      <p:bldP spid="16" grpId="0"/>
      <p:bldP spid="17" grpId="0" bldLvl="0" animBg="1"/>
      <p:bldP spid="18" grpId="0"/>
      <p:bldP spid="19" grpId="0" animBg="1"/>
      <p:bldP spid="20"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644650" y="1176655"/>
            <a:ext cx="243776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电子控制单元</a:t>
            </a:r>
            <a:endParaRPr lang="zh-CN" altLang="en-US" sz="24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3609975" y="2853690"/>
            <a:ext cx="7588250" cy="1198880"/>
          </a:xfrm>
          <a:prstGeom prst="rect">
            <a:avLst/>
          </a:prstGeom>
          <a:noFill/>
        </p:spPr>
        <p:txBody>
          <a:bodyPr wrap="square" rtlCol="0">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将计算机的处理结果</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放大</a:t>
            </a:r>
            <a:r>
              <a:rPr lang="zh-CN" altLang="en-US" sz="2400">
                <a:latin typeface="微软雅黑" panose="020B0503020204020204" charset="-122"/>
                <a:ea typeface="微软雅黑" panose="020B0503020204020204" charset="-122"/>
                <a:cs typeface="微软雅黑" panose="020B0503020204020204" charset="-122"/>
              </a:rPr>
              <a:t>，生成能控制执行元件工作的</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指令信号</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流程图: 可选过程 1"/>
          <p:cNvSpPr/>
          <p:nvPr/>
        </p:nvSpPr>
        <p:spPr>
          <a:xfrm>
            <a:off x="916940" y="2811145"/>
            <a:ext cx="1884045" cy="128397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微软雅黑" panose="020B0503020204020204" charset="-122"/>
                <a:ea typeface="微软雅黑" panose="020B0503020204020204" charset="-122"/>
              </a:rPr>
              <a:t>输出回路</a:t>
            </a:r>
            <a:endParaRPr lang="zh-CN" altLang="en-US" sz="2400" b="1"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500" fill="hold">
                                          <p:stCondLst>
                                            <p:cond delay="0"/>
                                          </p:stCondLst>
                                        </p:cTn>
                                        <p:tgtEl>
                                          <p:spTgt spid="5"/>
                                        </p:tgtEl>
                                        <p:attrNameLst>
                                          <p:attrName>style.visibility</p:attrName>
                                        </p:attrNameLst>
                                      </p:cBhvr>
                                      <p:to>
                                        <p:strVal val="visible"/>
                                      </p:to>
                                    </p:set>
                                    <p:anim calcmode="discrete" valueType="clr">
                                      <p:cBhvr override="childStyle">
                                        <p:cTn id="12"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5"/>
                                        </p:tgtEl>
                                        <p:attrNameLst>
                                          <p:attrName>fillcolor</p:attrName>
                                        </p:attrNameLst>
                                      </p:cBhvr>
                                      <p:tavLst>
                                        <p:tav tm="0">
                                          <p:val>
                                            <p:clrVal>
                                              <a:schemeClr val="accent2"/>
                                            </p:clrVal>
                                          </p:val>
                                        </p:tav>
                                        <p:tav tm="50000">
                                          <p:val>
                                            <p:clrVal>
                                              <a:schemeClr val="hlink"/>
                                            </p:clrVal>
                                          </p:val>
                                        </p:tav>
                                      </p:tavLst>
                                    </p:anim>
                                    <p:set>
                                      <p:cBhvr>
                                        <p:cTn id="14" dur="50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13317" name="燕尾形 13316"/>
          <p:cNvSpPr/>
          <p:nvPr/>
        </p:nvSpPr>
        <p:spPr>
          <a:xfrm>
            <a:off x="7604125" y="2600960"/>
            <a:ext cx="556895" cy="650875"/>
          </a:xfrm>
          <a:prstGeom prst="chevron">
            <a:avLst>
              <a:gd name="adj" fmla="val 52513"/>
            </a:avLst>
          </a:prstGeom>
          <a:solidFill>
            <a:schemeClr val="hlink"/>
          </a:solidFill>
          <a:ln w="9525">
            <a:noFill/>
          </a:ln>
        </p:spPr>
        <p:txBody>
          <a:bodyPr/>
          <a:p>
            <a:endParaRPr lang="zh-CN" altLang="en-US" sz="2400"/>
          </a:p>
        </p:txBody>
      </p:sp>
      <p:sp>
        <p:nvSpPr>
          <p:cNvPr id="4" name="矩形 3"/>
          <p:cNvSpPr/>
          <p:nvPr/>
        </p:nvSpPr>
        <p:spPr>
          <a:xfrm>
            <a:off x="1592540" y="4858273"/>
            <a:ext cx="10170598" cy="769620"/>
          </a:xfrm>
          <a:prstGeom prst="rect">
            <a:avLst/>
          </a:prstGeom>
          <a:noFill/>
          <a:ln w="9525">
            <a:noFill/>
          </a:ln>
        </p:spPr>
        <p:txBody>
          <a:bodyPr wrap="square">
            <a:spAutoFit/>
          </a:bodyPr>
          <a:p>
            <a:pPr fontAlgn="auto">
              <a:lnSpc>
                <a:spcPct val="150000"/>
              </a:lnSpc>
            </a:pPr>
            <a:r>
              <a:rPr lang="en-US" altLang="zh-CN" sz="2935" dirty="0">
                <a:latin typeface="微软雅黑" panose="020B0503020204020204" charset="-122"/>
                <a:ea typeface="微软雅黑" panose="020B0503020204020204" charset="-122"/>
                <a:cs typeface="微软雅黑" panose="020B0503020204020204" charset="-122"/>
              </a:rPr>
              <a:t>      </a:t>
            </a:r>
            <a:r>
              <a:rPr sz="2935" dirty="0">
                <a:latin typeface="微软雅黑" panose="020B0503020204020204" charset="-122"/>
                <a:ea typeface="微软雅黑" panose="020B0503020204020204" charset="-122"/>
                <a:cs typeface="微软雅黑" panose="020B0503020204020204" charset="-122"/>
              </a:rPr>
              <a:t>电子控制器</a:t>
            </a:r>
            <a:r>
              <a:rPr sz="2935" dirty="0">
                <a:solidFill>
                  <a:srgbClr val="FF0000"/>
                </a:solidFill>
                <a:latin typeface="微软雅黑" panose="020B0503020204020204" charset="-122"/>
                <a:ea typeface="微软雅黑" panose="020B0503020204020204" charset="-122"/>
                <a:cs typeface="微软雅黑" panose="020B0503020204020204" charset="-122"/>
              </a:rPr>
              <a:t>ECU</a:t>
            </a:r>
            <a:r>
              <a:rPr sz="2935" dirty="0">
                <a:latin typeface="微软雅黑" panose="020B0503020204020204" charset="-122"/>
                <a:ea typeface="微软雅黑" panose="020B0503020204020204" charset="-122"/>
                <a:cs typeface="微软雅黑" panose="020B0503020204020204" charset="-122"/>
              </a:rPr>
              <a:t>是控制系统的</a:t>
            </a:r>
            <a:r>
              <a:rPr sz="2935" dirty="0">
                <a:solidFill>
                  <a:srgbClr val="FF0000"/>
                </a:solidFill>
                <a:latin typeface="微软雅黑" panose="020B0503020204020204" charset="-122"/>
                <a:ea typeface="微软雅黑" panose="020B0503020204020204" charset="-122"/>
                <a:cs typeface="微软雅黑" panose="020B0503020204020204" charset="-122"/>
              </a:rPr>
              <a:t>核心部件</a:t>
            </a:r>
            <a:r>
              <a:rPr sz="2935" dirty="0">
                <a:latin typeface="微软雅黑" panose="020B0503020204020204" charset="-122"/>
                <a:ea typeface="微软雅黑" panose="020B0503020204020204" charset="-122"/>
                <a:cs typeface="微软雅黑" panose="020B0503020204020204" charset="-122"/>
              </a:rPr>
              <a:t>。</a:t>
            </a:r>
            <a:endParaRPr sz="2935" dirty="0">
              <a:latin typeface="微软雅黑" panose="020B0503020204020204" charset="-122"/>
              <a:ea typeface="微软雅黑" panose="020B0503020204020204" charset="-122"/>
              <a:cs typeface="微软雅黑" panose="020B0503020204020204" charset="-122"/>
            </a:endParaRPr>
          </a:p>
        </p:txBody>
      </p:sp>
      <p:grpSp>
        <p:nvGrpSpPr>
          <p:cNvPr id="96300" name="Group 44"/>
          <p:cNvGrpSpPr/>
          <p:nvPr/>
        </p:nvGrpSpPr>
        <p:grpSpPr bwMode="auto">
          <a:xfrm>
            <a:off x="1456668" y="1684512"/>
            <a:ext cx="2430835" cy="2429342"/>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传感器</a:t>
              </a: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grpSp>
        <p:nvGrpSpPr>
          <p:cNvPr id="3" name="Group 44"/>
          <p:cNvGrpSpPr/>
          <p:nvPr/>
        </p:nvGrpSpPr>
        <p:grpSpPr bwMode="auto">
          <a:xfrm>
            <a:off x="4878048" y="1711182"/>
            <a:ext cx="2430835" cy="2429342"/>
            <a:chOff x="1898" y="1504"/>
            <a:chExt cx="1628" cy="1627"/>
          </a:xfrm>
        </p:grpSpPr>
        <p:sp>
          <p:nvSpPr>
            <p:cNvPr id="8"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9"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ECU</a:t>
              </a:r>
              <a:endParaRPr kumimoji="0" lang="en-US" altLang="zh-CN"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grpSp>
        <p:nvGrpSpPr>
          <p:cNvPr id="10" name="Group 44"/>
          <p:cNvGrpSpPr/>
          <p:nvPr/>
        </p:nvGrpSpPr>
        <p:grpSpPr bwMode="auto">
          <a:xfrm>
            <a:off x="8386423" y="1684512"/>
            <a:ext cx="2430835" cy="2429342"/>
            <a:chOff x="1898" y="1504"/>
            <a:chExt cx="1628" cy="1627"/>
          </a:xfrm>
        </p:grpSpPr>
        <p:sp>
          <p:nvSpPr>
            <p:cNvPr id="11"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12"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执行器</a:t>
              </a: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4" name="燕尾形 13"/>
          <p:cNvSpPr/>
          <p:nvPr/>
        </p:nvSpPr>
        <p:spPr>
          <a:xfrm>
            <a:off x="4173855" y="2573655"/>
            <a:ext cx="556895" cy="650875"/>
          </a:xfrm>
          <a:prstGeom prst="chevron">
            <a:avLst>
              <a:gd name="adj" fmla="val 52513"/>
            </a:avLst>
          </a:prstGeom>
          <a:solidFill>
            <a:schemeClr val="hlink"/>
          </a:solidFill>
          <a:ln w="9525">
            <a:noFill/>
          </a:ln>
        </p:spPr>
        <p:txBody>
          <a:bodyPr/>
          <a:p>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strVal val="#ppt_w*0.70"/>
                                          </p:val>
                                        </p:tav>
                                        <p:tav tm="100000">
                                          <p:val>
                                            <p:strVal val="#ppt_w"/>
                                          </p:val>
                                        </p:tav>
                                      </p:tavLst>
                                    </p:anim>
                                    <p:anim calcmode="lin" valueType="num">
                                      <p:cBhvr>
                                        <p:cTn id="16" dur="1000" fill="hold"/>
                                        <p:tgtEl>
                                          <p:spTgt spid="14"/>
                                        </p:tgtEl>
                                        <p:attrNameLst>
                                          <p:attrName>ppt_h</p:attrName>
                                        </p:attrNameLst>
                                      </p:cBhvr>
                                      <p:tavLst>
                                        <p:tav tm="0">
                                          <p:val>
                                            <p:strVal val="#ppt_h"/>
                                          </p:val>
                                        </p:tav>
                                        <p:tav tm="100000">
                                          <p:val>
                                            <p:strVal val="#ppt_h"/>
                                          </p:val>
                                        </p:tav>
                                      </p:tavLst>
                                    </p:anim>
                                    <p:animEffect transition="in" filter="fade">
                                      <p:cBhvr>
                                        <p:cTn id="17" dur="1000"/>
                                        <p:tgtEl>
                                          <p:spTgt spid="1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2000" fill="hold">
                                          <p:stCondLst>
                                            <p:cond delay="0"/>
                                          </p:stCondLst>
                                        </p:cTn>
                                        <p:tgtEl>
                                          <p:spTgt spid="3"/>
                                        </p:tgtEl>
                                        <p:attrNameLst>
                                          <p:attrName>style.visibility</p:attrName>
                                        </p:attrNameLst>
                                      </p:cBhvr>
                                      <p:to>
                                        <p:strVal val="visible"/>
                                      </p:to>
                                    </p:set>
                                    <p:anim calcmode="lin" valueType="num">
                                      <p:cBhvr>
                                        <p:cTn id="21" dur="2000" fill="hold"/>
                                        <p:tgtEl>
                                          <p:spTgt spid="3"/>
                                        </p:tgtEl>
                                        <p:attrNameLst>
                                          <p:attrName>ppt_w</p:attrName>
                                        </p:attrNameLst>
                                      </p:cBhvr>
                                      <p:tavLst>
                                        <p:tav tm="0">
                                          <p:val>
                                            <p:fltVal val="0"/>
                                          </p:val>
                                        </p:tav>
                                        <p:tav tm="100000">
                                          <p:val>
                                            <p:strVal val="#ppt_w"/>
                                          </p:val>
                                        </p:tav>
                                      </p:tavLst>
                                    </p:anim>
                                    <p:anim calcmode="lin" valueType="num">
                                      <p:cBhvr>
                                        <p:cTn id="22" dur="2000" fill="hold"/>
                                        <p:tgtEl>
                                          <p:spTgt spid="3"/>
                                        </p:tgtEl>
                                        <p:attrNameLst>
                                          <p:attrName>ppt_h</p:attrName>
                                        </p:attrNameLst>
                                      </p:cBhvr>
                                      <p:tavLst>
                                        <p:tav tm="0">
                                          <p:val>
                                            <p:fltVal val="0"/>
                                          </p:val>
                                        </p:tav>
                                        <p:tav tm="100000">
                                          <p:val>
                                            <p:strVal val="#ppt_h"/>
                                          </p:val>
                                        </p:tav>
                                      </p:tavLst>
                                    </p:anim>
                                    <p:anim calcmode="lin" valueType="num">
                                      <p:cBhvr>
                                        <p:cTn id="23" dur="2000" fill="hold"/>
                                        <p:tgtEl>
                                          <p:spTgt spid="3"/>
                                        </p:tgtEl>
                                        <p:attrNameLst>
                                          <p:attrName>style.rotation</p:attrName>
                                        </p:attrNameLst>
                                      </p:cBhvr>
                                      <p:tavLst>
                                        <p:tav tm="0">
                                          <p:val>
                                            <p:fltVal val="360"/>
                                          </p:val>
                                        </p:tav>
                                        <p:tav tm="100000">
                                          <p:val>
                                            <p:fltVal val="0"/>
                                          </p:val>
                                        </p:tav>
                                      </p:tavLst>
                                    </p:anim>
                                    <p:animEffect transition="in" filter="fade">
                                      <p:cBhvr>
                                        <p:cTn id="24" dur="20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13317"/>
                                        </p:tgtEl>
                                        <p:attrNameLst>
                                          <p:attrName>style.visibility</p:attrName>
                                        </p:attrNameLst>
                                      </p:cBhvr>
                                      <p:to>
                                        <p:strVal val="visible"/>
                                      </p:to>
                                    </p:set>
                                    <p:anim calcmode="lin" valueType="num">
                                      <p:cBhvr>
                                        <p:cTn id="29" dur="1000" fill="hold"/>
                                        <p:tgtEl>
                                          <p:spTgt spid="13317"/>
                                        </p:tgtEl>
                                        <p:attrNameLst>
                                          <p:attrName>ppt_w</p:attrName>
                                        </p:attrNameLst>
                                      </p:cBhvr>
                                      <p:tavLst>
                                        <p:tav tm="0">
                                          <p:val>
                                            <p:strVal val="#ppt_w*0.70"/>
                                          </p:val>
                                        </p:tav>
                                        <p:tav tm="100000">
                                          <p:val>
                                            <p:strVal val="#ppt_w"/>
                                          </p:val>
                                        </p:tav>
                                      </p:tavLst>
                                    </p:anim>
                                    <p:anim calcmode="lin" valueType="num">
                                      <p:cBhvr>
                                        <p:cTn id="30" dur="1000" fill="hold"/>
                                        <p:tgtEl>
                                          <p:spTgt spid="13317"/>
                                        </p:tgtEl>
                                        <p:attrNameLst>
                                          <p:attrName>ppt_h</p:attrName>
                                        </p:attrNameLst>
                                      </p:cBhvr>
                                      <p:tavLst>
                                        <p:tav tm="0">
                                          <p:val>
                                            <p:strVal val="#ppt_h"/>
                                          </p:val>
                                        </p:tav>
                                        <p:tav tm="100000">
                                          <p:val>
                                            <p:strVal val="#ppt_h"/>
                                          </p:val>
                                        </p:tav>
                                      </p:tavLst>
                                    </p:anim>
                                    <p:animEffect transition="in" filter="fade">
                                      <p:cBhvr>
                                        <p:cTn id="31" dur="1000"/>
                                        <p:tgtEl>
                                          <p:spTgt spid="13317"/>
                                        </p:tgtEl>
                                      </p:cBhvr>
                                    </p:animEffect>
                                  </p:childTnLst>
                                </p:cTn>
                              </p:par>
                            </p:childTnLst>
                          </p:cTn>
                        </p:par>
                        <p:par>
                          <p:cTn id="32" fill="hold">
                            <p:stCondLst>
                              <p:cond delay="1000"/>
                            </p:stCondLst>
                            <p:childTnLst>
                              <p:par>
                                <p:cTn id="33" presetID="49" presetClass="entr" presetSubtype="0" decel="100000" fill="hold" nodeType="afterEffect">
                                  <p:stCondLst>
                                    <p:cond delay="0"/>
                                  </p:stCondLst>
                                  <p:childTnLst>
                                    <p:set>
                                      <p:cBhvr>
                                        <p:cTn id="34" dur="2000" fill="hold">
                                          <p:stCondLst>
                                            <p:cond delay="0"/>
                                          </p:stCondLst>
                                        </p:cTn>
                                        <p:tgtEl>
                                          <p:spTgt spid="10"/>
                                        </p:tgtEl>
                                        <p:attrNameLst>
                                          <p:attrName>style.visibility</p:attrName>
                                        </p:attrNameLst>
                                      </p:cBhvr>
                                      <p:to>
                                        <p:strVal val="visible"/>
                                      </p:to>
                                    </p:set>
                                    <p:anim calcmode="lin" valueType="num">
                                      <p:cBhvr>
                                        <p:cTn id="35" dur="2000" fill="hold"/>
                                        <p:tgtEl>
                                          <p:spTgt spid="10"/>
                                        </p:tgtEl>
                                        <p:attrNameLst>
                                          <p:attrName>ppt_w</p:attrName>
                                        </p:attrNameLst>
                                      </p:cBhvr>
                                      <p:tavLst>
                                        <p:tav tm="0">
                                          <p:val>
                                            <p:fltVal val="0"/>
                                          </p:val>
                                        </p:tav>
                                        <p:tav tm="100000">
                                          <p:val>
                                            <p:strVal val="#ppt_w"/>
                                          </p:val>
                                        </p:tav>
                                      </p:tavLst>
                                    </p:anim>
                                    <p:anim calcmode="lin" valueType="num">
                                      <p:cBhvr>
                                        <p:cTn id="36" dur="2000" fill="hold"/>
                                        <p:tgtEl>
                                          <p:spTgt spid="10"/>
                                        </p:tgtEl>
                                        <p:attrNameLst>
                                          <p:attrName>ppt_h</p:attrName>
                                        </p:attrNameLst>
                                      </p:cBhvr>
                                      <p:tavLst>
                                        <p:tav tm="0">
                                          <p:val>
                                            <p:fltVal val="0"/>
                                          </p:val>
                                        </p:tav>
                                        <p:tav tm="100000">
                                          <p:val>
                                            <p:strVal val="#ppt_h"/>
                                          </p:val>
                                        </p:tav>
                                      </p:tavLst>
                                    </p:anim>
                                    <p:anim calcmode="lin" valueType="num">
                                      <p:cBhvr>
                                        <p:cTn id="37" dur="2000" fill="hold"/>
                                        <p:tgtEl>
                                          <p:spTgt spid="10"/>
                                        </p:tgtEl>
                                        <p:attrNameLst>
                                          <p:attrName>style.rotation</p:attrName>
                                        </p:attrNameLst>
                                      </p:cBhvr>
                                      <p:tavLst>
                                        <p:tav tm="0">
                                          <p:val>
                                            <p:fltVal val="360"/>
                                          </p:val>
                                        </p:tav>
                                        <p:tav tm="100000">
                                          <p:val>
                                            <p:fltVal val="0"/>
                                          </p:val>
                                        </p:tav>
                                      </p:tavLst>
                                    </p:anim>
                                    <p:animEffect transition="in" filter="fade">
                                      <p:cBhvr>
                                        <p:cTn id="38" dur="2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7" presetClass="entr" presetSubtype="0" fill="hold" grpId="0" nodeType="clickEffect">
                                  <p:stCondLst>
                                    <p:cond delay="0"/>
                                  </p:stCondLst>
                                  <p:iterate type="lt">
                                    <p:tmPct val="50000"/>
                                  </p:iterate>
                                  <p:childTnLst>
                                    <p:set>
                                      <p:cBhvr>
                                        <p:cTn id="42" dur="500" fill="hold">
                                          <p:stCondLst>
                                            <p:cond delay="0"/>
                                          </p:stCondLst>
                                        </p:cTn>
                                        <p:tgtEl>
                                          <p:spTgt spid="4"/>
                                        </p:tgtEl>
                                        <p:attrNameLst>
                                          <p:attrName>style.visibility</p:attrName>
                                        </p:attrNameLst>
                                      </p:cBhvr>
                                      <p:to>
                                        <p:strVal val="visible"/>
                                      </p:to>
                                    </p:set>
                                    <p:anim calcmode="discrete" valueType="clr">
                                      <p:cBhvr override="childStyle">
                                        <p:cTn id="43"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44" dur="500"/>
                                        <p:tgtEl>
                                          <p:spTgt spid="4"/>
                                        </p:tgtEl>
                                        <p:attrNameLst>
                                          <p:attrName>fillcolor</p:attrName>
                                        </p:attrNameLst>
                                      </p:cBhvr>
                                      <p:tavLst>
                                        <p:tav tm="0">
                                          <p:val>
                                            <p:clrVal>
                                              <a:schemeClr val="accent2"/>
                                            </p:clrVal>
                                          </p:val>
                                        </p:tav>
                                        <p:tav tm="50000">
                                          <p:val>
                                            <p:clrVal>
                                              <a:schemeClr val="hlink"/>
                                            </p:clrVal>
                                          </p:val>
                                        </p:tav>
                                      </p:tavLst>
                                    </p:anim>
                                    <p:set>
                                      <p:cBhvr>
                                        <p:cTn id="45"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ldLvl="0" animBg="1"/>
      <p:bldP spid="4" grpId="0"/>
      <p:bldP spid="1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644650" y="1176655"/>
            <a:ext cx="243776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执行器</a:t>
            </a:r>
            <a:endParaRPr lang="zh-CN" altLang="en-US" sz="2400" b="1">
              <a:solidFill>
                <a:srgbClr val="FF0000"/>
              </a:solidFill>
              <a:latin typeface="微软雅黑" panose="020B0503020204020204" charset="-122"/>
              <a:ea typeface="微软雅黑" panose="020B0503020204020204" charset="-122"/>
            </a:endParaRPr>
          </a:p>
        </p:txBody>
      </p:sp>
      <p:grpSp>
        <p:nvGrpSpPr>
          <p:cNvPr id="28" name="组合 27"/>
          <p:cNvGrpSpPr/>
          <p:nvPr/>
        </p:nvGrpSpPr>
        <p:grpSpPr>
          <a:xfrm>
            <a:off x="10052050" y="2910205"/>
            <a:ext cx="1123950" cy="1902460"/>
            <a:chOff x="15830" y="4583"/>
            <a:chExt cx="1770" cy="2996"/>
          </a:xfrm>
        </p:grpSpPr>
        <p:pic>
          <p:nvPicPr>
            <p:cNvPr id="7" name="图片 6"/>
            <p:cNvPicPr>
              <a:picLocks noChangeAspect="1"/>
            </p:cNvPicPr>
            <p:nvPr/>
          </p:nvPicPr>
          <p:blipFill>
            <a:blip r:embed="rId1"/>
            <a:srcRect l="6296"/>
            <a:stretch>
              <a:fillRect/>
            </a:stretch>
          </p:blipFill>
          <p:spPr>
            <a:xfrm>
              <a:off x="16159" y="4583"/>
              <a:ext cx="1114" cy="2092"/>
            </a:xfrm>
            <a:prstGeom prst="rect">
              <a:avLst/>
            </a:prstGeom>
          </p:spPr>
        </p:pic>
        <p:sp>
          <p:nvSpPr>
            <p:cNvPr id="9" name="流程图: 可选过程 8"/>
            <p:cNvSpPr/>
            <p:nvPr/>
          </p:nvSpPr>
          <p:spPr>
            <a:xfrm>
              <a:off x="15830" y="6675"/>
              <a:ext cx="1771" cy="904"/>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dirty="0">
                  <a:latin typeface="微软雅黑" panose="020B0503020204020204" charset="-122"/>
                  <a:ea typeface="微软雅黑" panose="020B0503020204020204" charset="-122"/>
                </a:rPr>
                <a:t>点火控制器</a:t>
              </a:r>
              <a:endParaRPr lang="zh-CN" altLang="en-US" sz="2000" dirty="0">
                <a:latin typeface="微软雅黑" panose="020B0503020204020204" charset="-122"/>
                <a:ea typeface="微软雅黑" panose="020B0503020204020204" charset="-122"/>
              </a:endParaRPr>
            </a:p>
          </p:txBody>
        </p:sp>
      </p:grpSp>
      <p:grpSp>
        <p:nvGrpSpPr>
          <p:cNvPr id="24" name="组合 23"/>
          <p:cNvGrpSpPr/>
          <p:nvPr/>
        </p:nvGrpSpPr>
        <p:grpSpPr>
          <a:xfrm>
            <a:off x="2605405" y="3027680"/>
            <a:ext cx="2296795" cy="1873885"/>
            <a:chOff x="4103" y="4768"/>
            <a:chExt cx="3617" cy="2951"/>
          </a:xfrm>
        </p:grpSpPr>
        <p:pic>
          <p:nvPicPr>
            <p:cNvPr id="6" name="图片 5"/>
            <p:cNvPicPr>
              <a:picLocks noChangeAspect="1"/>
            </p:cNvPicPr>
            <p:nvPr/>
          </p:nvPicPr>
          <p:blipFill>
            <a:blip r:embed="rId2"/>
            <a:stretch>
              <a:fillRect/>
            </a:stretch>
          </p:blipFill>
          <p:spPr>
            <a:xfrm>
              <a:off x="4309" y="4768"/>
              <a:ext cx="1360" cy="1847"/>
            </a:xfrm>
            <a:prstGeom prst="rect">
              <a:avLst/>
            </a:prstGeom>
          </p:spPr>
        </p:pic>
        <p:sp>
          <p:nvSpPr>
            <p:cNvPr id="8" name="流程图: 可选过程 7"/>
            <p:cNvSpPr/>
            <p:nvPr/>
          </p:nvSpPr>
          <p:spPr>
            <a:xfrm>
              <a:off x="4103" y="6795"/>
              <a:ext cx="1771" cy="904"/>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dirty="0">
                  <a:latin typeface="微软雅黑" panose="020B0503020204020204" charset="-122"/>
                  <a:ea typeface="微软雅黑" panose="020B0503020204020204" charset="-122"/>
                </a:rPr>
                <a:t>燃油泵</a:t>
              </a:r>
              <a:endParaRPr lang="zh-CN" altLang="en-US" sz="2000" dirty="0">
                <a:latin typeface="微软雅黑" panose="020B0503020204020204" charset="-122"/>
                <a:ea typeface="微软雅黑" panose="020B0503020204020204" charset="-122"/>
              </a:endParaRPr>
            </a:p>
          </p:txBody>
        </p:sp>
        <p:sp>
          <p:nvSpPr>
            <p:cNvPr id="11" name="流程图: 可选过程 10"/>
            <p:cNvSpPr/>
            <p:nvPr/>
          </p:nvSpPr>
          <p:spPr>
            <a:xfrm>
              <a:off x="5874" y="6535"/>
              <a:ext cx="1846" cy="1184"/>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dirty="0">
                  <a:latin typeface="微软雅黑" panose="020B0503020204020204" charset="-122"/>
                  <a:ea typeface="微软雅黑" panose="020B0503020204020204" charset="-122"/>
                </a:rPr>
                <a:t>节气门</a:t>
              </a:r>
              <a:endParaRPr lang="zh-CN" altLang="en-US" dirty="0">
                <a:latin typeface="微软雅黑" panose="020B0503020204020204" charset="-122"/>
                <a:ea typeface="微软雅黑" panose="020B0503020204020204" charset="-122"/>
              </a:endParaRPr>
            </a:p>
            <a:p>
              <a:pPr algn="ctr"/>
              <a:r>
                <a:rPr lang="zh-CN" altLang="en-US" dirty="0">
                  <a:latin typeface="微软雅黑" panose="020B0503020204020204" charset="-122"/>
                  <a:ea typeface="微软雅黑" panose="020B0503020204020204" charset="-122"/>
                </a:rPr>
                <a:t>电动机</a:t>
              </a:r>
              <a:endParaRPr lang="zh-CN" altLang="en-US" dirty="0">
                <a:latin typeface="微软雅黑" panose="020B0503020204020204" charset="-122"/>
                <a:ea typeface="微软雅黑" panose="020B0503020204020204" charset="-122"/>
              </a:endParaRPr>
            </a:p>
          </p:txBody>
        </p:sp>
        <p:pic>
          <p:nvPicPr>
            <p:cNvPr id="14" name="图片 13"/>
            <p:cNvPicPr>
              <a:picLocks noChangeAspect="1"/>
            </p:cNvPicPr>
            <p:nvPr/>
          </p:nvPicPr>
          <p:blipFill>
            <a:blip r:embed="rId3"/>
            <a:stretch>
              <a:fillRect/>
            </a:stretch>
          </p:blipFill>
          <p:spPr>
            <a:xfrm>
              <a:off x="5889" y="5346"/>
              <a:ext cx="1438" cy="1121"/>
            </a:xfrm>
            <a:prstGeom prst="rect">
              <a:avLst/>
            </a:prstGeom>
          </p:spPr>
        </p:pic>
      </p:grpSp>
      <p:grpSp>
        <p:nvGrpSpPr>
          <p:cNvPr id="23" name="组合 22"/>
          <p:cNvGrpSpPr/>
          <p:nvPr/>
        </p:nvGrpSpPr>
        <p:grpSpPr>
          <a:xfrm>
            <a:off x="1049020" y="3164840"/>
            <a:ext cx="1123950" cy="1558925"/>
            <a:chOff x="1559" y="4916"/>
            <a:chExt cx="1770" cy="2455"/>
          </a:xfrm>
        </p:grpSpPr>
        <p:sp>
          <p:nvSpPr>
            <p:cNvPr id="2" name="流程图: 可选过程 1"/>
            <p:cNvSpPr/>
            <p:nvPr/>
          </p:nvSpPr>
          <p:spPr>
            <a:xfrm>
              <a:off x="1559" y="6467"/>
              <a:ext cx="1771" cy="904"/>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dirty="0">
                  <a:latin typeface="微软雅黑" panose="020B0503020204020204" charset="-122"/>
                  <a:ea typeface="微软雅黑" panose="020B0503020204020204" charset="-122"/>
                </a:rPr>
                <a:t>油泵继电器</a:t>
              </a:r>
              <a:endParaRPr lang="zh-CN" altLang="en-US" sz="2000" dirty="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4"/>
            <a:srcRect l="6227" t="5850" r="13080" b="8967"/>
            <a:stretch>
              <a:fillRect/>
            </a:stretch>
          </p:blipFill>
          <p:spPr>
            <a:xfrm>
              <a:off x="1559" y="4916"/>
              <a:ext cx="1755" cy="1483"/>
            </a:xfrm>
            <a:prstGeom prst="rect">
              <a:avLst/>
            </a:prstGeom>
          </p:spPr>
        </p:pic>
      </p:grpSp>
      <p:sp>
        <p:nvSpPr>
          <p:cNvPr id="17" name="流程图: 可选过程 16"/>
          <p:cNvSpPr/>
          <p:nvPr/>
        </p:nvSpPr>
        <p:spPr>
          <a:xfrm>
            <a:off x="1168400" y="2066290"/>
            <a:ext cx="1201420" cy="709295"/>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dirty="0">
                <a:latin typeface="微软雅黑" panose="020B0503020204020204" charset="-122"/>
                <a:ea typeface="微软雅黑" panose="020B0503020204020204" charset="-122"/>
              </a:rPr>
              <a:t>继电器</a:t>
            </a:r>
            <a:endParaRPr lang="zh-CN" altLang="en-US" sz="2400" dirty="0">
              <a:latin typeface="微软雅黑" panose="020B0503020204020204" charset="-122"/>
              <a:ea typeface="微软雅黑" panose="020B0503020204020204" charset="-122"/>
            </a:endParaRPr>
          </a:p>
        </p:txBody>
      </p:sp>
      <p:sp>
        <p:nvSpPr>
          <p:cNvPr id="18" name="流程图: 可选过程 17"/>
          <p:cNvSpPr/>
          <p:nvPr/>
        </p:nvSpPr>
        <p:spPr>
          <a:xfrm>
            <a:off x="3195320" y="2069465"/>
            <a:ext cx="1201420" cy="709295"/>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dirty="0">
                <a:latin typeface="微软雅黑" panose="020B0503020204020204" charset="-122"/>
                <a:ea typeface="微软雅黑" panose="020B0503020204020204" charset="-122"/>
              </a:rPr>
              <a:t>电动机</a:t>
            </a:r>
            <a:endParaRPr lang="zh-CN" altLang="en-US" sz="2400" dirty="0">
              <a:latin typeface="微软雅黑" panose="020B0503020204020204" charset="-122"/>
              <a:ea typeface="微软雅黑" panose="020B0503020204020204" charset="-122"/>
            </a:endParaRPr>
          </a:p>
        </p:txBody>
      </p:sp>
      <p:sp>
        <p:nvSpPr>
          <p:cNvPr id="19" name="流程图: 可选过程 18"/>
          <p:cNvSpPr/>
          <p:nvPr/>
        </p:nvSpPr>
        <p:spPr>
          <a:xfrm>
            <a:off x="5495290" y="2066290"/>
            <a:ext cx="1201420" cy="709295"/>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dirty="0">
                <a:latin typeface="微软雅黑" panose="020B0503020204020204" charset="-122"/>
                <a:ea typeface="微软雅黑" panose="020B0503020204020204" charset="-122"/>
              </a:rPr>
              <a:t>电磁阀</a:t>
            </a:r>
            <a:endParaRPr lang="zh-CN" altLang="en-US" sz="2400" dirty="0">
              <a:latin typeface="微软雅黑" panose="020B0503020204020204" charset="-122"/>
              <a:ea typeface="微软雅黑" panose="020B0503020204020204" charset="-122"/>
            </a:endParaRPr>
          </a:p>
        </p:txBody>
      </p:sp>
      <p:sp>
        <p:nvSpPr>
          <p:cNvPr id="20" name="流程图: 可选过程 19"/>
          <p:cNvSpPr/>
          <p:nvPr/>
        </p:nvSpPr>
        <p:spPr>
          <a:xfrm>
            <a:off x="7620635" y="2066290"/>
            <a:ext cx="1201420" cy="709295"/>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dirty="0">
                <a:latin typeface="微软雅黑" panose="020B0503020204020204" charset="-122"/>
                <a:ea typeface="微软雅黑" panose="020B0503020204020204" charset="-122"/>
              </a:rPr>
              <a:t>喷油器</a:t>
            </a:r>
            <a:endParaRPr lang="zh-CN" altLang="en-US" sz="2400" dirty="0">
              <a:latin typeface="微软雅黑" panose="020B0503020204020204" charset="-122"/>
              <a:ea typeface="微软雅黑" panose="020B0503020204020204" charset="-122"/>
            </a:endParaRPr>
          </a:p>
        </p:txBody>
      </p:sp>
      <p:sp>
        <p:nvSpPr>
          <p:cNvPr id="21" name="流程图: 可选过程 20"/>
          <p:cNvSpPr/>
          <p:nvPr/>
        </p:nvSpPr>
        <p:spPr>
          <a:xfrm>
            <a:off x="9631045" y="2066290"/>
            <a:ext cx="1663065" cy="652780"/>
          </a:xfrm>
          <a:prstGeom prst="flowChartAlternateProcess">
            <a:avLst/>
          </a:prstGeom>
          <a:noFill/>
          <a:ln w="76200" cap="flat" cmpd="sng">
            <a:solidFill>
              <a:srgbClr val="00B0F0"/>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dirty="0">
                <a:latin typeface="微软雅黑" panose="020B0503020204020204" charset="-122"/>
                <a:ea typeface="微软雅黑" panose="020B0503020204020204" charset="-122"/>
              </a:rPr>
              <a:t>点火控制器</a:t>
            </a:r>
            <a:endParaRPr lang="zh-CN" altLang="en-US" sz="2400" dirty="0">
              <a:latin typeface="微软雅黑" panose="020B0503020204020204" charset="-122"/>
              <a:ea typeface="微软雅黑" panose="020B0503020204020204" charset="-122"/>
            </a:endParaRPr>
          </a:p>
        </p:txBody>
      </p:sp>
      <p:grpSp>
        <p:nvGrpSpPr>
          <p:cNvPr id="27" name="组合 26"/>
          <p:cNvGrpSpPr/>
          <p:nvPr/>
        </p:nvGrpSpPr>
        <p:grpSpPr>
          <a:xfrm>
            <a:off x="7620635" y="3121660"/>
            <a:ext cx="1376045" cy="1691005"/>
            <a:chOff x="12001" y="4916"/>
            <a:chExt cx="2167" cy="2663"/>
          </a:xfrm>
        </p:grpSpPr>
        <p:pic>
          <p:nvPicPr>
            <p:cNvPr id="4" name="图片 3"/>
            <p:cNvPicPr>
              <a:picLocks noChangeAspect="1"/>
            </p:cNvPicPr>
            <p:nvPr/>
          </p:nvPicPr>
          <p:blipFill>
            <a:blip r:embed="rId5"/>
            <a:srcRect l="26181" t="18567" r="17120" b="10233"/>
            <a:stretch>
              <a:fillRect/>
            </a:stretch>
          </p:blipFill>
          <p:spPr>
            <a:xfrm>
              <a:off x="12001" y="4916"/>
              <a:ext cx="2012" cy="1551"/>
            </a:xfrm>
            <a:prstGeom prst="rect">
              <a:avLst/>
            </a:prstGeom>
          </p:spPr>
        </p:pic>
        <p:sp>
          <p:nvSpPr>
            <p:cNvPr id="22" name="流程图: 可选过程 21"/>
            <p:cNvSpPr/>
            <p:nvPr/>
          </p:nvSpPr>
          <p:spPr>
            <a:xfrm>
              <a:off x="12398" y="6675"/>
              <a:ext cx="1771" cy="904"/>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000" dirty="0">
                  <a:latin typeface="微软雅黑" panose="020B0503020204020204" charset="-122"/>
                  <a:ea typeface="微软雅黑" panose="020B0503020204020204" charset="-122"/>
                </a:rPr>
                <a:t>喷油器</a:t>
              </a:r>
              <a:endParaRPr lang="zh-CN" altLang="en-US" sz="2000" dirty="0">
                <a:latin typeface="微软雅黑" panose="020B0503020204020204" charset="-122"/>
                <a:ea typeface="微软雅黑" panose="020B0503020204020204" charset="-122"/>
              </a:endParaRPr>
            </a:p>
          </p:txBody>
        </p:sp>
      </p:grpSp>
      <p:grpSp>
        <p:nvGrpSpPr>
          <p:cNvPr id="26" name="组合 25"/>
          <p:cNvGrpSpPr/>
          <p:nvPr/>
        </p:nvGrpSpPr>
        <p:grpSpPr>
          <a:xfrm>
            <a:off x="5037455" y="3153410"/>
            <a:ext cx="2085975" cy="1748155"/>
            <a:chOff x="7933" y="4966"/>
            <a:chExt cx="3285" cy="2753"/>
          </a:xfrm>
        </p:grpSpPr>
        <p:sp>
          <p:nvSpPr>
            <p:cNvPr id="10" name="流程图: 可选过程 9"/>
            <p:cNvSpPr/>
            <p:nvPr/>
          </p:nvSpPr>
          <p:spPr>
            <a:xfrm>
              <a:off x="7933" y="6736"/>
              <a:ext cx="1899" cy="904"/>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dirty="0">
                  <a:latin typeface="微软雅黑" panose="020B0503020204020204" charset="-122"/>
                  <a:ea typeface="微软雅黑" panose="020B0503020204020204" charset="-122"/>
                </a:rPr>
                <a:t>炭罐</a:t>
              </a:r>
              <a:endParaRPr lang="zh-CN" altLang="en-US" dirty="0">
                <a:latin typeface="微软雅黑" panose="020B0503020204020204" charset="-122"/>
                <a:ea typeface="微软雅黑" panose="020B0503020204020204" charset="-122"/>
              </a:endParaRPr>
            </a:p>
            <a:p>
              <a:pPr algn="ctr"/>
              <a:r>
                <a:rPr lang="zh-CN" altLang="en-US" dirty="0">
                  <a:latin typeface="微软雅黑" panose="020B0503020204020204" charset="-122"/>
                  <a:ea typeface="微软雅黑" panose="020B0503020204020204" charset="-122"/>
                </a:rPr>
                <a:t>电磁阀</a:t>
              </a:r>
              <a:endParaRPr lang="zh-CN" altLang="en-US" dirty="0">
                <a:latin typeface="微软雅黑" panose="020B0503020204020204" charset="-122"/>
                <a:ea typeface="微软雅黑" panose="020B0503020204020204" charset="-122"/>
              </a:endParaRPr>
            </a:p>
          </p:txBody>
        </p:sp>
        <p:pic>
          <p:nvPicPr>
            <p:cNvPr id="5" name="图片 4" descr="C:\Users\lenovo\Desktop\活性炭罐电磁阀.jpg活性炭罐电磁阀"/>
            <p:cNvPicPr>
              <a:picLocks noChangeAspect="1"/>
            </p:cNvPicPr>
            <p:nvPr/>
          </p:nvPicPr>
          <p:blipFill>
            <a:blip r:embed="rId6"/>
            <a:srcRect/>
            <a:stretch>
              <a:fillRect/>
            </a:stretch>
          </p:blipFill>
          <p:spPr>
            <a:xfrm>
              <a:off x="8097" y="4966"/>
              <a:ext cx="1571" cy="1571"/>
            </a:xfrm>
            <a:prstGeom prst="rect">
              <a:avLst/>
            </a:prstGeom>
          </p:spPr>
        </p:pic>
        <p:pic>
          <p:nvPicPr>
            <p:cNvPr id="15" name="图片 14"/>
            <p:cNvPicPr>
              <a:picLocks noChangeAspect="1"/>
            </p:cNvPicPr>
            <p:nvPr/>
          </p:nvPicPr>
          <p:blipFill>
            <a:blip r:embed="rId7"/>
            <a:srcRect t="13197" r="36836" b="7271"/>
            <a:stretch>
              <a:fillRect/>
            </a:stretch>
          </p:blipFill>
          <p:spPr>
            <a:xfrm>
              <a:off x="9832" y="5009"/>
              <a:ext cx="1204" cy="1806"/>
            </a:xfrm>
            <a:prstGeom prst="rect">
              <a:avLst/>
            </a:prstGeom>
          </p:spPr>
        </p:pic>
        <p:sp>
          <p:nvSpPr>
            <p:cNvPr id="25" name="流程图: 可选过程 24"/>
            <p:cNvSpPr/>
            <p:nvPr/>
          </p:nvSpPr>
          <p:spPr>
            <a:xfrm>
              <a:off x="9832" y="6815"/>
              <a:ext cx="1387" cy="904"/>
            </a:xfrm>
            <a:prstGeom prst="flowChartAlternateProcess">
              <a:avLst/>
            </a:prstGeom>
            <a:noFill/>
            <a:ln w="76200" cap="flat" cmpd="sng">
              <a:no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en-US" altLang="zh-CN" dirty="0">
                  <a:latin typeface="微软雅黑" panose="020B0503020204020204" charset="-122"/>
                  <a:ea typeface="微软雅黑" panose="020B0503020204020204" charset="-122"/>
                </a:rPr>
                <a:t>EGR</a:t>
              </a:r>
              <a:r>
                <a:rPr lang="zh-CN" altLang="en-US" dirty="0">
                  <a:latin typeface="微软雅黑" panose="020B0503020204020204" charset="-122"/>
                  <a:ea typeface="微软雅黑" panose="020B0503020204020204" charset="-122"/>
                </a:rPr>
                <a:t>阀</a:t>
              </a:r>
              <a:endParaRPr lang="zh-CN" altLang="en-US" dirty="0">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amond(in)">
                                      <p:cBhvr>
                                        <p:cTn id="25" dur="20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amond(in)">
                                      <p:cBhvr>
                                        <p:cTn id="35" dur="20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up)">
                                      <p:cBhvr>
                                        <p:cTn id="40" dur="500"/>
                                        <p:tgtEl>
                                          <p:spTgt spid="24"/>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diamond(in)">
                                      <p:cBhvr>
                                        <p:cTn id="45" dur="20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up)">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diamond(in)">
                                      <p:cBhvr>
                                        <p:cTn id="55" dur="20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up)">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8" presetClass="entr" presetSubtype="16"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diamond(in)">
                                      <p:cBhvr>
                                        <p:cTn id="65" dur="20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up)">
                                      <p:cBhvr>
                                        <p:cTn id="7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7" grpId="0" bldLvl="0" animBg="1"/>
      <p:bldP spid="18" grpId="0" bldLvl="0" animBg="1"/>
      <p:bldP spid="19" grpId="0" bldLvl="0" animBg="1"/>
      <p:bldP spid="20" grpId="0" bldLvl="0" animBg="1"/>
      <p:bldP spid="2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96300" name="Group 44"/>
          <p:cNvGrpSpPr/>
          <p:nvPr/>
        </p:nvGrpSpPr>
        <p:grpSpPr bwMode="auto">
          <a:xfrm>
            <a:off x="744198" y="2458577"/>
            <a:ext cx="2430835" cy="2429342"/>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小结</a:t>
              </a:r>
              <a:endParaRPr kumimoji="0" lang="zh-CN" altLang="en-US" sz="36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381250" y="315214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6" name="文本框 15"/>
          <p:cNvSpPr txBox="1"/>
          <p:nvPr/>
        </p:nvSpPr>
        <p:spPr>
          <a:xfrm>
            <a:off x="4310380" y="2242185"/>
            <a:ext cx="7028815" cy="2861310"/>
          </a:xfrm>
          <a:prstGeom prst="rect">
            <a:avLst/>
          </a:prstGeom>
          <a:noFill/>
        </p:spPr>
        <p:txBody>
          <a:bodyPr wrap="square" rtlCol="0">
            <a:spAutoFit/>
          </a:bodyPr>
          <a:p>
            <a:pPr>
              <a:lnSpc>
                <a:spcPct val="150000"/>
              </a:lnSpc>
            </a:pPr>
            <a:r>
              <a:rPr sz="2400">
                <a:solidFill>
                  <a:srgbClr val="FF0000"/>
                </a:solidFill>
                <a:latin typeface="微软雅黑" panose="020B0503020204020204" charset="-122"/>
                <a:ea typeface="微软雅黑" panose="020B0503020204020204" charset="-122"/>
                <a:cs typeface="微软雅黑" panose="020B0503020204020204" charset="-122"/>
                <a:sym typeface="+mn-ea"/>
              </a:rPr>
              <a:t>传感器</a:t>
            </a:r>
            <a:r>
              <a:rPr sz="2400">
                <a:latin typeface="微软雅黑" panose="020B0503020204020204" charset="-122"/>
                <a:ea typeface="微软雅黑" panose="020B0503020204020204" charset="-122"/>
                <a:cs typeface="微软雅黑" panose="020B0503020204020204" charset="-122"/>
                <a:sym typeface="+mn-ea"/>
              </a:rPr>
              <a:t>将发动机的工作状态转变成电信号，并传给ECU，</a:t>
            </a:r>
            <a:r>
              <a:rPr sz="2400">
                <a:solidFill>
                  <a:srgbClr val="FF0000"/>
                </a:solidFill>
                <a:latin typeface="微软雅黑" panose="020B0503020204020204" charset="-122"/>
                <a:ea typeface="微软雅黑" panose="020B0503020204020204" charset="-122"/>
                <a:cs typeface="微软雅黑" panose="020B0503020204020204" charset="-122"/>
                <a:sym typeface="+mn-ea"/>
              </a:rPr>
              <a:t>ECU</a:t>
            </a:r>
            <a:r>
              <a:rPr sz="2400">
                <a:latin typeface="微软雅黑" panose="020B0503020204020204" charset="-122"/>
                <a:ea typeface="微软雅黑" panose="020B0503020204020204" charset="-122"/>
                <a:cs typeface="微软雅黑" panose="020B0503020204020204" charset="-122"/>
                <a:sym typeface="+mn-ea"/>
              </a:rPr>
              <a:t>接收检测到的信号，按设定的程序对其进行比较、运算，并将其转化成相应的操作指令输出给执行器。</a:t>
            </a:r>
            <a:r>
              <a:rPr sz="2400">
                <a:solidFill>
                  <a:srgbClr val="FF0000"/>
                </a:solidFill>
                <a:latin typeface="微软雅黑" panose="020B0503020204020204" charset="-122"/>
                <a:ea typeface="微软雅黑" panose="020B0503020204020204" charset="-122"/>
                <a:cs typeface="微软雅黑" panose="020B0503020204020204" charset="-122"/>
                <a:sym typeface="+mn-ea"/>
              </a:rPr>
              <a:t>执行器</a:t>
            </a:r>
            <a:r>
              <a:rPr sz="2400">
                <a:latin typeface="微软雅黑" panose="020B0503020204020204" charset="-122"/>
                <a:ea typeface="微软雅黑" panose="020B0503020204020204" charset="-122"/>
                <a:cs typeface="微软雅黑" panose="020B0503020204020204" charset="-122"/>
                <a:sym typeface="+mn-ea"/>
              </a:rPr>
              <a:t>按ECU的指令，完成相应的操作功能。</a:t>
            </a:r>
            <a:endParaRPr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15714"/>
                                        </p:tgtEl>
                                        <p:attrNameLst>
                                          <p:attrName>style.visibility</p:attrName>
                                        </p:attrNameLst>
                                      </p:cBhvr>
                                      <p:to>
                                        <p:strVal val="visible"/>
                                      </p:to>
                                    </p:set>
                                    <p:anim calcmode="lin" valueType="num">
                                      <p:cBhvr>
                                        <p:cTn id="15" dur="500" fill="hold"/>
                                        <p:tgtEl>
                                          <p:spTgt spid="115714"/>
                                        </p:tgtEl>
                                        <p:attrNameLst>
                                          <p:attrName>ppt_w</p:attrName>
                                        </p:attrNameLst>
                                      </p:cBhvr>
                                      <p:tavLst>
                                        <p:tav tm="0">
                                          <p:val>
                                            <p:fltVal val="0.000000"/>
                                          </p:val>
                                        </p:tav>
                                        <p:tav tm="100000">
                                          <p:val>
                                            <p:strVal val="#ppt_w"/>
                                          </p:val>
                                        </p:tav>
                                      </p:tavLst>
                                    </p:anim>
                                    <p:anim calcmode="lin" valueType="num">
                                      <p:cBhvr>
                                        <p:cTn id="1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500" fill="hold">
                                          <p:stCondLst>
                                            <p:cond delay="0"/>
                                          </p:stCondLst>
                                        </p:cTn>
                                        <p:tgtEl>
                                          <p:spTgt spid="16"/>
                                        </p:tgtEl>
                                        <p:attrNameLst>
                                          <p:attrName>style.visibility</p:attrName>
                                        </p:attrNameLst>
                                      </p:cBhvr>
                                      <p:to>
                                        <p:strVal val="visible"/>
                                      </p:to>
                                    </p:set>
                                    <p:anim calcmode="discrete" valueType="clr">
                                      <p:cBhvr override="childStyle">
                                        <p:cTn id="21" dur="50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6"/>
                                        </p:tgtEl>
                                        <p:attrNameLst>
                                          <p:attrName>fillcolor</p:attrName>
                                        </p:attrNameLst>
                                      </p:cBhvr>
                                      <p:tavLst>
                                        <p:tav tm="0">
                                          <p:val>
                                            <p:clrVal>
                                              <a:schemeClr val="accent2"/>
                                            </p:clrVal>
                                          </p:val>
                                        </p:tav>
                                        <p:tav tm="50000">
                                          <p:val>
                                            <p:clrVal>
                                              <a:schemeClr val="hlink"/>
                                            </p:clrVal>
                                          </p:val>
                                        </p:tav>
                                      </p:tavLst>
                                    </p:anim>
                                    <p:set>
                                      <p:cBhvr>
                                        <p:cTn id="23" dur="50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校徽"/>
          <p:cNvPicPr>
            <a:picLocks noChangeAspect="1"/>
          </p:cNvPicPr>
          <p:nvPr/>
        </p:nvPicPr>
        <p:blipFill>
          <a:blip r:embed="rId1"/>
          <a:stretch>
            <a:fillRect/>
          </a:stretch>
        </p:blipFill>
        <p:spPr>
          <a:xfrm flipH="1">
            <a:off x="280035" y="314325"/>
            <a:ext cx="744855" cy="744855"/>
          </a:xfrm>
          <a:prstGeom prst="rect">
            <a:avLst/>
          </a:prstGeom>
        </p:spPr>
      </p:pic>
      <p:sp>
        <p:nvSpPr>
          <p:cNvPr id="4" name="文本框 3"/>
          <p:cNvSpPr txBox="1"/>
          <p:nvPr/>
        </p:nvSpPr>
        <p:spPr>
          <a:xfrm>
            <a:off x="1080135" y="271780"/>
            <a:ext cx="3700780" cy="829945"/>
          </a:xfrm>
          <a:prstGeom prst="rect">
            <a:avLst/>
          </a:prstGeom>
          <a:noFill/>
        </p:spPr>
        <p:txBody>
          <a:bodyPr wrap="square" rtlCol="0">
            <a:spAutoFit/>
          </a:bodyPr>
          <a:p>
            <a:r>
              <a:rPr lang="zh-CN" altLang="zh-CN" sz="1600">
                <a:solidFill>
                  <a:schemeClr val="bg1">
                    <a:lumMod val="50000"/>
                  </a:schemeClr>
                </a:solidFill>
                <a:latin typeface="华文琥珀" panose="02010800040101010101" charset="-122"/>
                <a:ea typeface="华文琥珀" panose="02010800040101010101" charset="-122"/>
                <a:sym typeface="+mn-ea"/>
              </a:rPr>
              <a:t>浙江汽车职业技术学院</a:t>
            </a:r>
            <a:endParaRPr lang="zh-CN" altLang="zh-CN" sz="1600">
              <a:solidFill>
                <a:schemeClr val="tx1"/>
              </a:solidFill>
              <a:latin typeface="华文琥珀" panose="02010800040101010101" charset="-122"/>
              <a:ea typeface="华文琥珀" panose="02010800040101010101" charset="-122"/>
            </a:endParaRPr>
          </a:p>
          <a:p>
            <a:r>
              <a:rPr lang="en-US" altLang="zh-CN" sz="1600">
                <a:solidFill>
                  <a:schemeClr val="bg1">
                    <a:lumMod val="50000"/>
                  </a:schemeClr>
                </a:solidFill>
                <a:sym typeface="+mn-ea"/>
              </a:rPr>
              <a:t>Zhejiang  Automotive  </a:t>
            </a:r>
            <a:endParaRPr lang="en-US" altLang="zh-CN" sz="1600">
              <a:solidFill>
                <a:schemeClr val="bg1">
                  <a:lumMod val="50000"/>
                </a:schemeClr>
              </a:solidFill>
            </a:endParaRPr>
          </a:p>
          <a:p>
            <a:r>
              <a:rPr lang="en-US" altLang="zh-CN" sz="1600">
                <a:solidFill>
                  <a:schemeClr val="bg1">
                    <a:lumMod val="50000"/>
                  </a:schemeClr>
                </a:solidFill>
                <a:sym typeface="+mn-ea"/>
              </a:rPr>
              <a:t>Vocational and  Technical  College</a:t>
            </a:r>
            <a:endParaRPr lang="en-US" altLang="zh-CN" sz="1600">
              <a:solidFill>
                <a:schemeClr val="bg1">
                  <a:lumMod val="50000"/>
                </a:schemeClr>
              </a:solidFill>
              <a:latin typeface="华文琥珀" panose="02010800040101010101" charset="-122"/>
              <a:ea typeface="华文琥珀" panose="02010800040101010101" charset="-122"/>
              <a:sym typeface="+mn-ea"/>
            </a:endParaRPr>
          </a:p>
        </p:txBody>
      </p:sp>
      <p:sp>
        <p:nvSpPr>
          <p:cNvPr id="6" name="文本框 5"/>
          <p:cNvSpPr txBox="1"/>
          <p:nvPr/>
        </p:nvSpPr>
        <p:spPr>
          <a:xfrm>
            <a:off x="441960" y="2725420"/>
            <a:ext cx="5227955" cy="1322070"/>
          </a:xfrm>
          <a:prstGeom prst="rect">
            <a:avLst/>
          </a:prstGeom>
          <a:noFill/>
        </p:spPr>
        <p:txBody>
          <a:bodyPr wrap="square" rtlCol="0">
            <a:spAutoFit/>
          </a:bodyPr>
          <a:p>
            <a:pPr algn="dist"/>
            <a:r>
              <a:rPr lang="zh-CN" altLang="en-US" sz="8000" b="1">
                <a:solidFill>
                  <a:srgbClr val="2FADAC"/>
                </a:solidFill>
                <a:latin typeface="微软雅黑" panose="020B0503020204020204" charset="-122"/>
                <a:ea typeface="微软雅黑" panose="020B0503020204020204" charset="-122"/>
                <a:sym typeface="+mn-ea"/>
              </a:rPr>
              <a:t>谢谢观看</a:t>
            </a:r>
            <a:endParaRPr lang="zh-CN" altLang="en-US" sz="8000" b="1">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2"/>
          <a:stretch>
            <a:fillRect/>
          </a:stretch>
        </p:blipFill>
        <p:spPr>
          <a:xfrm>
            <a:off x="6018530" y="1054100"/>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9" name="Picture 1" descr="1-15"/>
          <p:cNvPicPr>
            <a:picLocks noChangeAspect="1"/>
          </p:cNvPicPr>
          <p:nvPr/>
        </p:nvPicPr>
        <p:blipFill>
          <a:blip r:embed="rId1"/>
          <a:stretch>
            <a:fillRect/>
          </a:stretch>
        </p:blipFill>
        <p:spPr>
          <a:xfrm>
            <a:off x="3190240" y="1553210"/>
            <a:ext cx="6112510" cy="4085590"/>
          </a:xfrm>
          <a:prstGeom prst="rect">
            <a:avLst/>
          </a:prstGeom>
          <a:noFill/>
          <a:ln w="9525">
            <a:noFill/>
          </a:ln>
        </p:spPr>
      </p:pic>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12" name="圆角矩形 11"/>
          <p:cNvSpPr/>
          <p:nvPr/>
        </p:nvSpPr>
        <p:spPr>
          <a:xfrm>
            <a:off x="5633085" y="1553210"/>
            <a:ext cx="1226820" cy="42545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圆角矩形 1"/>
          <p:cNvSpPr/>
          <p:nvPr/>
        </p:nvSpPr>
        <p:spPr>
          <a:xfrm>
            <a:off x="3520440" y="1457960"/>
            <a:ext cx="1359535" cy="418084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7607300" y="1457960"/>
            <a:ext cx="1359535" cy="418084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标注 4"/>
          <p:cNvSpPr/>
          <p:nvPr/>
        </p:nvSpPr>
        <p:spPr>
          <a:xfrm>
            <a:off x="937260" y="4112260"/>
            <a:ext cx="2252980" cy="1423035"/>
          </a:xfrm>
          <a:prstGeom prst="wedgeRoundRectCallout">
            <a:avLst>
              <a:gd name="adj1" fmla="val 57781"/>
              <a:gd name="adj2" fmla="val -81031"/>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zh-CN" sz="2000" spc="200">
                <a:uFillTx/>
                <a:latin typeface="微软雅黑" panose="020B0503020204020204" charset="-122"/>
                <a:ea typeface="微软雅黑" panose="020B0503020204020204" charset="-122"/>
                <a:sym typeface="+mn-ea"/>
              </a:rPr>
              <a:t>一个传感器或一个输入信号可以多次重复使用</a:t>
            </a:r>
            <a:endParaRPr lang="zh-CN" altLang="zh-CN" sz="2000" spc="200">
              <a:uFillTx/>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500" fill="hold">
                                          <p:stCondLst>
                                            <p:cond delay="0"/>
                                          </p:stCondLst>
                                        </p:cTn>
                                        <p:tgtEl>
                                          <p:spTgt spid="9219"/>
                                        </p:tgtEl>
                                        <p:attrNameLst>
                                          <p:attrName>style.visibility</p:attrName>
                                        </p:attrNameLst>
                                      </p:cBhvr>
                                      <p:to>
                                        <p:strVal val="visible"/>
                                      </p:to>
                                    </p:set>
                                    <p:animEffect transition="in" filter="wheel(1)">
                                      <p:cBhvr>
                                        <p:cTn id="7" dur="500"/>
                                        <p:tgtEl>
                                          <p:spTgt spid="921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2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 grpId="0" bldLvl="0" animBg="1"/>
      <p:bldP spid="4" grpId="0" bldLvl="0" animBg="1"/>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pic>
        <p:nvPicPr>
          <p:cNvPr id="14338" name="Picture 2"/>
          <p:cNvPicPr>
            <a:picLocks noChangeAspect="1"/>
          </p:cNvPicPr>
          <p:nvPr/>
        </p:nvPicPr>
        <p:blipFill>
          <a:blip r:embed="rId1"/>
          <a:srcRect l="9805" t="58270" r="56746" b="2834"/>
          <a:stretch>
            <a:fillRect/>
          </a:stretch>
        </p:blipFill>
        <p:spPr>
          <a:xfrm>
            <a:off x="5274310" y="1080135"/>
            <a:ext cx="2016760" cy="1656080"/>
          </a:xfrm>
          <a:prstGeom prst="rect">
            <a:avLst/>
          </a:prstGeom>
          <a:noFill/>
          <a:ln w="9525">
            <a:noFill/>
          </a:ln>
        </p:spPr>
      </p:pic>
      <p:sp>
        <p:nvSpPr>
          <p:cNvPr id="11" name="文本框 10"/>
          <p:cNvSpPr txBox="1"/>
          <p:nvPr/>
        </p:nvSpPr>
        <p:spPr>
          <a:xfrm>
            <a:off x="3469005" y="1307465"/>
            <a:ext cx="1967230"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空气流量计</a:t>
            </a:r>
            <a:endParaRPr lang="zh-CN" altLang="en-US" sz="2400" b="1">
              <a:solidFill>
                <a:srgbClr val="000000"/>
              </a:solidFill>
              <a:latin typeface="微软雅黑" panose="020B0503020204020204" charset="-122"/>
              <a:ea typeface="微软雅黑" panose="020B0503020204020204" charset="-122"/>
            </a:endParaRPr>
          </a:p>
        </p:txBody>
      </p:sp>
      <p:grpSp>
        <p:nvGrpSpPr>
          <p:cNvPr id="28" name="组合 27"/>
          <p:cNvGrpSpPr/>
          <p:nvPr/>
        </p:nvGrpSpPr>
        <p:grpSpPr>
          <a:xfrm>
            <a:off x="7506970" y="2200910"/>
            <a:ext cx="3674214" cy="3445510"/>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sp>
          <p:nvSpPr>
            <p:cNvPr id="9" name="文本框 8"/>
            <p:cNvSpPr txBox="1"/>
            <p:nvPr/>
          </p:nvSpPr>
          <p:spPr>
            <a:xfrm>
              <a:off x="11822" y="5149"/>
              <a:ext cx="4778" cy="2001"/>
            </a:xfrm>
            <a:prstGeom prst="rect">
              <a:avLst/>
            </a:prstGeom>
            <a:noFill/>
            <a:ln w="9525">
              <a:noFill/>
            </a:ln>
          </p:spPr>
          <p:txBody>
            <a:bodyPr wrap="square">
              <a:spAutoFit/>
            </a:bodyPr>
            <a:p>
              <a:pPr algn="ctr" eaLnBrk="0" hangingPunct="0">
                <a:lnSpc>
                  <a:spcPct val="160000"/>
                </a:lnSpc>
              </a:pPr>
              <a:r>
                <a:rPr lang="en-US" altLang="zh-CN" sz="2800">
                  <a:solidFill>
                    <a:srgbClr val="000000"/>
                  </a:solidFill>
                  <a:latin typeface="微软雅黑" panose="020B0503020204020204" charset="-122"/>
                  <a:ea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rPr>
                <a:t>检测进气量，是进气管路的一部分</a:t>
              </a:r>
              <a:endParaRPr lang="zh-CN" altLang="en-US" sz="2800">
                <a:solidFill>
                  <a:srgbClr val="000000"/>
                </a:solidFill>
                <a:latin typeface="微软雅黑" panose="020B0503020204020204" charset="-122"/>
                <a:ea typeface="微软雅黑" panose="020B0503020204020204" charset="-122"/>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928"/>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15" name="未知"/>
          <p:cNvSpPr/>
          <p:nvPr/>
        </p:nvSpPr>
        <p:spPr>
          <a:xfrm>
            <a:off x="5076508"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27" name="组合 26"/>
          <p:cNvGrpSpPr/>
          <p:nvPr/>
        </p:nvGrpSpPr>
        <p:grpSpPr>
          <a:xfrm>
            <a:off x="644525" y="2120265"/>
            <a:ext cx="4432300" cy="3526155"/>
            <a:chOff x="3125" y="3997"/>
            <a:chExt cx="4870" cy="4689"/>
          </a:xfrm>
        </p:grpSpPr>
        <p:sp>
          <p:nvSpPr>
            <p:cNvPr id="4" name="圆角矩形 3"/>
            <p:cNvSpPr/>
            <p:nvPr/>
          </p:nvSpPr>
          <p:spPr>
            <a:xfrm>
              <a:off x="3125" y="4690"/>
              <a:ext cx="4870" cy="3996"/>
            </a:xfrm>
            <a:prstGeom prst="roundRect">
              <a:avLst>
                <a:gd name="adj" fmla="val 16667"/>
              </a:avLst>
            </a:prstGeom>
            <a:blipFill rotWithShape="1">
              <a:blip r:embed="rId2"/>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a:off x="4151" y="3997"/>
              <a:ext cx="2818" cy="1176"/>
              <a:chOff x="12902" y="3616"/>
              <a:chExt cx="2818" cy="1176"/>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142" y="3616"/>
                <a:ext cx="2384" cy="907"/>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212850"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745490" y="5670550"/>
            <a:ext cx="4528820" cy="681990"/>
          </a:xfrm>
          <a:prstGeom prst="rect">
            <a:avLst/>
          </a:prstGeom>
          <a:noFill/>
          <a:ln w="9525">
            <a:noFill/>
          </a:ln>
        </p:spPr>
        <p:txBody>
          <a:bodyPr wrap="square">
            <a:spAutoFit/>
          </a:bodyPr>
          <a:p>
            <a:pPr algn="ctr" eaLnBrk="0" hangingPunct="0">
              <a:lnSpc>
                <a:spcPct val="160000"/>
              </a:lnSpc>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rPr>
              <a:t>节气门体前方的进气管道上</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14338"/>
                                        </p:tgtEl>
                                        <p:attrNameLst>
                                          <p:attrName>style.visibility</p:attrName>
                                        </p:attrNameLst>
                                      </p:cBhvr>
                                      <p:to>
                                        <p:strVal val="visible"/>
                                      </p:to>
                                    </p:set>
                                    <p:animEffect transition="in" filter="wheel(1)">
                                      <p:cBhvr>
                                        <p:cTn id="25" dur="2000"/>
                                        <p:tgtEl>
                                          <p:spTgt spid="14338"/>
                                        </p:tgtEl>
                                      </p:cBhvr>
                                    </p:animEffect>
                                  </p:childTnLst>
                                </p:cTn>
                              </p:par>
                              <p:par>
                                <p:cTn id="26" presetID="27" presetClass="entr" presetSubtype="0" fill="hold" grpId="0" nodeType="withEffect">
                                  <p:stCondLst>
                                    <p:cond delay="0"/>
                                  </p:stCondLst>
                                  <p:iterate type="lt">
                                    <p:tmPct val="50000"/>
                                  </p:iterate>
                                  <p:childTnLst>
                                    <p:set>
                                      <p:cBhvr>
                                        <p:cTn id="27" dur="1" fill="hold">
                                          <p:stCondLst>
                                            <p:cond delay="0"/>
                                          </p:stCondLst>
                                        </p:cTn>
                                        <p:tgtEl>
                                          <p:spTgt spid="11"/>
                                        </p:tgtEl>
                                        <p:attrNameLst>
                                          <p:attrName>style.visibility</p:attrName>
                                        </p:attrNameLst>
                                      </p:cBhvr>
                                      <p:to>
                                        <p:strVal val="visible"/>
                                      </p:to>
                                    </p:set>
                                    <p:anim calcmode="discrete" valueType="clr">
                                      <p:cBhvr override="childStyle">
                                        <p:cTn id="28"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1"/>
                                        </p:tgtEl>
                                        <p:attrNameLst>
                                          <p:attrName>fillcolor</p:attrName>
                                        </p:attrNameLst>
                                      </p:cBhvr>
                                      <p:tavLst>
                                        <p:tav tm="0">
                                          <p:val>
                                            <p:clrVal>
                                              <a:schemeClr val="accent2"/>
                                            </p:clrVal>
                                          </p:val>
                                        </p:tav>
                                        <p:tav tm="50000">
                                          <p:val>
                                            <p:clrVal>
                                              <a:schemeClr val="hlink"/>
                                            </p:clrVal>
                                          </p:val>
                                        </p:tav>
                                      </p:tavLst>
                                    </p:anim>
                                    <p:set>
                                      <p:cBhvr>
                                        <p:cTn id="30" dur="80"/>
                                        <p:tgtEl>
                                          <p:spTgt spid="11"/>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right)">
                                      <p:cBhvr>
                                        <p:cTn id="35" dur="500"/>
                                        <p:tgtEl>
                                          <p:spTgt spid="15"/>
                                        </p:tgtEl>
                                      </p:cBhvr>
                                    </p:animEffec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right)">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rcRect l="11780" t="9871" r="10160"/>
          <a:stretch>
            <a:fillRect/>
          </a:stretch>
        </p:blipFill>
        <p:spPr>
          <a:xfrm>
            <a:off x="5344160" y="763905"/>
            <a:ext cx="2356485" cy="1768475"/>
          </a:xfrm>
          <a:prstGeom prst="rect">
            <a:avLst/>
          </a:prstGeom>
        </p:spPr>
      </p:pic>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sp>
        <p:nvSpPr>
          <p:cNvPr id="11" name="文本框 10"/>
          <p:cNvSpPr txBox="1"/>
          <p:nvPr/>
        </p:nvSpPr>
        <p:spPr>
          <a:xfrm>
            <a:off x="3154045" y="1306830"/>
            <a:ext cx="2597785"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进气压力传感器</a:t>
            </a:r>
            <a:endParaRPr lang="zh-CN" altLang="en-US" sz="2400" b="1">
              <a:solidFill>
                <a:srgbClr val="000000"/>
              </a:solidFill>
              <a:latin typeface="微软雅黑" panose="020B0503020204020204" charset="-122"/>
              <a:ea typeface="微软雅黑" panose="020B0503020204020204" charset="-122"/>
            </a:endParaRPr>
          </a:p>
        </p:txBody>
      </p:sp>
      <p:grpSp>
        <p:nvGrpSpPr>
          <p:cNvPr id="28" name="组合 27"/>
          <p:cNvGrpSpPr/>
          <p:nvPr/>
        </p:nvGrpSpPr>
        <p:grpSpPr>
          <a:xfrm>
            <a:off x="7700645" y="2238375"/>
            <a:ext cx="3496945" cy="3665855"/>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sp>
          <p:nvSpPr>
            <p:cNvPr id="9" name="文本框 8"/>
            <p:cNvSpPr txBox="1"/>
            <p:nvPr/>
          </p:nvSpPr>
          <p:spPr>
            <a:xfrm>
              <a:off x="12017" y="5692"/>
              <a:ext cx="4778" cy="998"/>
            </a:xfrm>
            <a:prstGeom prst="rect">
              <a:avLst/>
            </a:prstGeom>
            <a:noFill/>
            <a:ln w="9525">
              <a:noFill/>
            </a:ln>
          </p:spPr>
          <p:txBody>
            <a:bodyPr wrap="square">
              <a:spAutoFit/>
            </a:bodyPr>
            <a:p>
              <a:pPr algn="ctr" eaLnBrk="0" hangingPunct="0">
                <a:lnSpc>
                  <a:spcPct val="160000"/>
                </a:lnSpc>
              </a:pPr>
              <a:r>
                <a:rPr lang="zh-CN" altLang="en-US" sz="2800">
                  <a:solidFill>
                    <a:srgbClr val="000000"/>
                  </a:solidFill>
                  <a:latin typeface="微软雅黑" panose="020B0503020204020204" charset="-122"/>
                  <a:ea typeface="微软雅黑" panose="020B0503020204020204" charset="-122"/>
                </a:rPr>
                <a:t>间接检测进气量</a:t>
              </a:r>
              <a:endParaRPr lang="zh-CN" altLang="en-US" sz="2800">
                <a:solidFill>
                  <a:srgbClr val="000000"/>
                </a:solidFill>
                <a:latin typeface="微软雅黑" panose="020B0503020204020204" charset="-122"/>
                <a:ea typeface="微软雅黑" panose="020B0503020204020204" charset="-122"/>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872"/>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15" name="未知"/>
          <p:cNvSpPr/>
          <p:nvPr/>
        </p:nvSpPr>
        <p:spPr>
          <a:xfrm>
            <a:off x="5076508" y="2970213"/>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6" name="组合 5"/>
          <p:cNvGrpSpPr/>
          <p:nvPr/>
        </p:nvGrpSpPr>
        <p:grpSpPr>
          <a:xfrm>
            <a:off x="743585" y="1806575"/>
            <a:ext cx="4333240" cy="3785235"/>
            <a:chOff x="2897" y="4175"/>
            <a:chExt cx="4870" cy="4689"/>
          </a:xfrm>
        </p:grpSpPr>
        <p:sp>
          <p:nvSpPr>
            <p:cNvPr id="4" name="圆角矩形 3"/>
            <p:cNvSpPr/>
            <p:nvPr/>
          </p:nvSpPr>
          <p:spPr>
            <a:xfrm>
              <a:off x="2897" y="4868"/>
              <a:ext cx="4870" cy="3996"/>
            </a:xfrm>
            <a:prstGeom prst="roundRect">
              <a:avLst>
                <a:gd name="adj" fmla="val 16667"/>
              </a:avLst>
            </a:prstGeom>
            <a:blipFill rotWithShape="1">
              <a:blip r:embed="rId2"/>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rot="0">
              <a:off x="3923" y="4175"/>
              <a:ext cx="2818" cy="1176"/>
              <a:chOff x="12902" y="3616"/>
              <a:chExt cx="2818" cy="1176"/>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142" y="3616"/>
                <a:ext cx="2384" cy="845"/>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242695"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sp>
        <p:nvSpPr>
          <p:cNvPr id="10" name="文本框 9"/>
          <p:cNvSpPr txBox="1"/>
          <p:nvPr/>
        </p:nvSpPr>
        <p:spPr>
          <a:xfrm>
            <a:off x="745490" y="5670550"/>
            <a:ext cx="4528820" cy="681990"/>
          </a:xfrm>
          <a:prstGeom prst="rect">
            <a:avLst/>
          </a:prstGeom>
          <a:noFill/>
          <a:ln w="9525">
            <a:noFill/>
          </a:ln>
        </p:spPr>
        <p:txBody>
          <a:bodyPr wrap="square">
            <a:spAutoFit/>
          </a:bodyPr>
          <a:p>
            <a:pPr algn="ctr" eaLnBrk="0" hangingPunct="0">
              <a:lnSpc>
                <a:spcPct val="160000"/>
              </a:lnSpc>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rPr>
              <a:t>节气门体</a:t>
            </a:r>
            <a:r>
              <a:rPr lang="zh-CN" altLang="en-US" sz="2400">
                <a:solidFill>
                  <a:srgbClr val="000000"/>
                </a:solidFill>
                <a:latin typeface="微软雅黑" panose="020B0503020204020204" charset="-122"/>
                <a:ea typeface="微软雅黑" panose="020B0503020204020204" charset="-122"/>
              </a:rPr>
              <a:t>后方的进气管道上</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2" descr="C:\Users\Administrator\Desktop\曲轴位置传感器.jpg曲轴位置传感器"/>
          <p:cNvPicPr>
            <a:picLocks noChangeAspect="1"/>
          </p:cNvPicPr>
          <p:nvPr/>
        </p:nvPicPr>
        <p:blipFill>
          <a:blip r:embed="rId1"/>
          <a:srcRect r="7515" b="13566"/>
          <a:stretch>
            <a:fillRect/>
          </a:stretch>
        </p:blipFill>
        <p:spPr>
          <a:xfrm>
            <a:off x="5439410" y="963295"/>
            <a:ext cx="2181225" cy="1532890"/>
          </a:xfrm>
          <a:prstGeom prst="rect">
            <a:avLst/>
          </a:prstGeom>
          <a:noFill/>
          <a:ln w="9525">
            <a:noFill/>
          </a:ln>
        </p:spPr>
      </p:pic>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sp>
        <p:nvSpPr>
          <p:cNvPr id="11" name="文本框 10"/>
          <p:cNvSpPr txBox="1"/>
          <p:nvPr/>
        </p:nvSpPr>
        <p:spPr>
          <a:xfrm>
            <a:off x="2900680" y="1359535"/>
            <a:ext cx="2818765"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曲轴位置传感器</a:t>
            </a:r>
            <a:endParaRPr lang="zh-CN" altLang="en-US" sz="2400" b="1">
              <a:solidFill>
                <a:srgbClr val="000000"/>
              </a:solidFill>
              <a:latin typeface="微软雅黑" panose="020B0503020204020204" charset="-122"/>
              <a:ea typeface="微软雅黑" panose="020B0503020204020204" charset="-122"/>
            </a:endParaRPr>
          </a:p>
        </p:txBody>
      </p:sp>
      <p:sp>
        <p:nvSpPr>
          <p:cNvPr id="15" name="未知"/>
          <p:cNvSpPr/>
          <p:nvPr/>
        </p:nvSpPr>
        <p:spPr>
          <a:xfrm>
            <a:off x="5076508"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6" name="组合 5"/>
          <p:cNvGrpSpPr/>
          <p:nvPr/>
        </p:nvGrpSpPr>
        <p:grpSpPr>
          <a:xfrm>
            <a:off x="1080135" y="1946275"/>
            <a:ext cx="3996690" cy="3719195"/>
            <a:chOff x="2897" y="4175"/>
            <a:chExt cx="4870" cy="4689"/>
          </a:xfrm>
        </p:grpSpPr>
        <p:sp>
          <p:nvSpPr>
            <p:cNvPr id="4" name="圆角矩形 3"/>
            <p:cNvSpPr/>
            <p:nvPr/>
          </p:nvSpPr>
          <p:spPr>
            <a:xfrm>
              <a:off x="2897" y="4868"/>
              <a:ext cx="4870" cy="3996"/>
            </a:xfrm>
            <a:prstGeom prst="roundRect">
              <a:avLst>
                <a:gd name="adj" fmla="val 16667"/>
              </a:avLst>
            </a:prstGeom>
            <a:blipFill rotWithShape="1">
              <a:blip r:embed="rId2"/>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rot="0">
              <a:off x="3923" y="4175"/>
              <a:ext cx="2818" cy="1176"/>
              <a:chOff x="12902" y="3616"/>
              <a:chExt cx="2818" cy="1176"/>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142" y="3616"/>
                <a:ext cx="2384" cy="86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272540"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grpSp>
        <p:nvGrpSpPr>
          <p:cNvPr id="5" name="组合 4"/>
          <p:cNvGrpSpPr/>
          <p:nvPr/>
        </p:nvGrpSpPr>
        <p:grpSpPr>
          <a:xfrm>
            <a:off x="7620635" y="2334260"/>
            <a:ext cx="3319177" cy="3610110"/>
            <a:chOff x="11975" y="4415"/>
            <a:chExt cx="4973" cy="4689"/>
          </a:xfrm>
        </p:grpSpPr>
        <p:grpSp>
          <p:nvGrpSpPr>
            <p:cNvPr id="28" name="组合 27"/>
            <p:cNvGrpSpPr/>
            <p:nvPr/>
          </p:nvGrpSpPr>
          <p:grpSpPr>
            <a:xfrm>
              <a:off x="11975" y="4415"/>
              <a:ext cx="4973" cy="4689"/>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886"/>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9" name="文本框 8"/>
            <p:cNvSpPr txBox="1"/>
            <p:nvPr/>
          </p:nvSpPr>
          <p:spPr>
            <a:xfrm>
              <a:off x="12123" y="5894"/>
              <a:ext cx="4778" cy="1909"/>
            </a:xfrm>
            <a:prstGeom prst="rect">
              <a:avLst/>
            </a:prstGeom>
            <a:noFill/>
            <a:ln w="9525">
              <a:noFill/>
            </a:ln>
          </p:spPr>
          <p:txBody>
            <a:bodyPr wrap="square">
              <a:spAutoFit/>
            </a:bodyPr>
            <a:p>
              <a:pPr algn="ctr" eaLnBrk="0" hangingPunct="0">
                <a:lnSpc>
                  <a:spcPct val="160000"/>
                </a:lnSpc>
              </a:pPr>
              <a:r>
                <a:rPr lang="zh-CN" altLang="en-US" sz="2800">
                  <a:solidFill>
                    <a:srgbClr val="000000"/>
                  </a:solidFill>
                  <a:latin typeface="微软雅黑" panose="020B0503020204020204" charset="-122"/>
                  <a:ea typeface="微软雅黑" panose="020B0503020204020204" charset="-122"/>
                </a:rPr>
                <a:t>检测曲轴转角信号机转速信号</a:t>
              </a:r>
              <a:endParaRPr lang="zh-CN" altLang="en-US" sz="2800">
                <a:solidFill>
                  <a:srgbClr val="000000"/>
                </a:solidFill>
                <a:latin typeface="微软雅黑" panose="020B0503020204020204" charset="-122"/>
                <a:ea typeface="微软雅黑" panose="020B0503020204020204" charset="-122"/>
              </a:endParaRPr>
            </a:p>
          </p:txBody>
        </p:sp>
      </p:grpSp>
      <p:sp>
        <p:nvSpPr>
          <p:cNvPr id="10" name="文本框 9"/>
          <p:cNvSpPr txBox="1"/>
          <p:nvPr/>
        </p:nvSpPr>
        <p:spPr>
          <a:xfrm>
            <a:off x="745490" y="5670550"/>
            <a:ext cx="4528820" cy="681990"/>
          </a:xfrm>
          <a:prstGeom prst="rect">
            <a:avLst/>
          </a:prstGeom>
          <a:noFill/>
          <a:ln w="9525">
            <a:noFill/>
          </a:ln>
        </p:spPr>
        <p:txBody>
          <a:bodyPr wrap="square">
            <a:spAutoFit/>
          </a:bodyPr>
          <a:p>
            <a:pPr algn="ctr" eaLnBrk="0" hangingPunct="0">
              <a:lnSpc>
                <a:spcPct val="160000"/>
              </a:lnSpc>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rPr>
              <a:t>曲轴的前端或</a:t>
            </a:r>
            <a:r>
              <a:rPr lang="zh-CN" altLang="en-US" sz="2400">
                <a:solidFill>
                  <a:srgbClr val="000000"/>
                </a:solidFill>
                <a:latin typeface="微软雅黑" panose="020B0503020204020204" charset="-122"/>
                <a:ea typeface="微软雅黑" panose="020B0503020204020204" charset="-122"/>
              </a:rPr>
              <a:t>后端</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wheel(1)">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2" descr="C:\Users\Administrator\Desktop\凸轮轴位置传感器.jpg凸轮轴位置传感器"/>
          <p:cNvPicPr>
            <a:picLocks noChangeAspect="1"/>
          </p:cNvPicPr>
          <p:nvPr/>
        </p:nvPicPr>
        <p:blipFill>
          <a:blip r:embed="rId1"/>
          <a:srcRect t="23629"/>
          <a:stretch>
            <a:fillRect/>
          </a:stretch>
        </p:blipFill>
        <p:spPr>
          <a:xfrm>
            <a:off x="5708650" y="1146810"/>
            <a:ext cx="1979930" cy="1512570"/>
          </a:xfrm>
          <a:prstGeom prst="rect">
            <a:avLst/>
          </a:prstGeom>
          <a:noFill/>
          <a:ln w="9525">
            <a:noFill/>
          </a:ln>
        </p:spPr>
      </p:pic>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sp>
        <p:nvSpPr>
          <p:cNvPr id="11" name="文本框 10"/>
          <p:cNvSpPr txBox="1"/>
          <p:nvPr/>
        </p:nvSpPr>
        <p:spPr>
          <a:xfrm>
            <a:off x="3042920" y="1287780"/>
            <a:ext cx="2818765"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凸轮轴位置传感器</a:t>
            </a:r>
            <a:endParaRPr lang="zh-CN" altLang="en-US" sz="2400" b="1">
              <a:solidFill>
                <a:srgbClr val="000000"/>
              </a:solidFill>
              <a:latin typeface="微软雅黑" panose="020B0503020204020204" charset="-122"/>
              <a:ea typeface="微软雅黑" panose="020B0503020204020204" charset="-122"/>
            </a:endParaRPr>
          </a:p>
        </p:txBody>
      </p:sp>
      <p:grpSp>
        <p:nvGrpSpPr>
          <p:cNvPr id="28" name="组合 27"/>
          <p:cNvGrpSpPr/>
          <p:nvPr/>
        </p:nvGrpSpPr>
        <p:grpSpPr>
          <a:xfrm>
            <a:off x="7688580" y="2223770"/>
            <a:ext cx="3221355" cy="3557270"/>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899"/>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15" name="未知"/>
          <p:cNvSpPr/>
          <p:nvPr/>
        </p:nvSpPr>
        <p:spPr>
          <a:xfrm>
            <a:off x="5076508"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6" name="组合 5"/>
          <p:cNvGrpSpPr/>
          <p:nvPr/>
        </p:nvGrpSpPr>
        <p:grpSpPr>
          <a:xfrm>
            <a:off x="1047750" y="2118360"/>
            <a:ext cx="4029075" cy="3662680"/>
            <a:chOff x="2897" y="4175"/>
            <a:chExt cx="4870" cy="4689"/>
          </a:xfrm>
        </p:grpSpPr>
        <p:sp>
          <p:nvSpPr>
            <p:cNvPr id="4" name="圆角矩形 3"/>
            <p:cNvSpPr/>
            <p:nvPr/>
          </p:nvSpPr>
          <p:spPr>
            <a:xfrm>
              <a:off x="2897" y="4868"/>
              <a:ext cx="4870" cy="3996"/>
            </a:xfrm>
            <a:prstGeom prst="roundRect">
              <a:avLst>
                <a:gd name="adj" fmla="val 16667"/>
              </a:avLst>
            </a:prstGeom>
            <a:blipFill rotWithShape="1">
              <a:blip r:embed="rId2"/>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rot="0">
              <a:off x="3923" y="4175"/>
              <a:ext cx="2818" cy="1176"/>
              <a:chOff x="12902" y="3616"/>
              <a:chExt cx="2818" cy="1176"/>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142" y="3616"/>
                <a:ext cx="2384" cy="873"/>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272540"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sp>
        <p:nvSpPr>
          <p:cNvPr id="9" name="文本框 8"/>
          <p:cNvSpPr txBox="1"/>
          <p:nvPr/>
        </p:nvSpPr>
        <p:spPr>
          <a:xfrm>
            <a:off x="7688580" y="3485515"/>
            <a:ext cx="3034030" cy="780415"/>
          </a:xfrm>
          <a:prstGeom prst="rect">
            <a:avLst/>
          </a:prstGeom>
          <a:noFill/>
          <a:ln w="9525">
            <a:noFill/>
          </a:ln>
        </p:spPr>
        <p:txBody>
          <a:bodyPr wrap="square">
            <a:spAutoFit/>
          </a:bodyPr>
          <a:p>
            <a:pPr algn="ctr" eaLnBrk="0" hangingPunct="0">
              <a:lnSpc>
                <a:spcPct val="160000"/>
              </a:lnSpc>
            </a:pPr>
            <a:r>
              <a:rPr lang="zh-CN" altLang="en-US" sz="2800">
                <a:solidFill>
                  <a:srgbClr val="000000"/>
                </a:solidFill>
                <a:latin typeface="微软雅黑" panose="020B0503020204020204" charset="-122"/>
                <a:ea typeface="微软雅黑" panose="020B0503020204020204" charset="-122"/>
              </a:rPr>
              <a:t>确认凸轮轴位置</a:t>
            </a:r>
            <a:endParaRPr lang="zh-CN" altLang="en-US" sz="2800">
              <a:solidFill>
                <a:srgbClr val="000000"/>
              </a:solidFill>
              <a:latin typeface="微软雅黑" panose="020B0503020204020204" charset="-122"/>
              <a:ea typeface="微软雅黑" panose="020B0503020204020204" charset="-122"/>
            </a:endParaRPr>
          </a:p>
        </p:txBody>
      </p:sp>
      <p:sp>
        <p:nvSpPr>
          <p:cNvPr id="5" name="文本框 4"/>
          <p:cNvSpPr txBox="1"/>
          <p:nvPr/>
        </p:nvSpPr>
        <p:spPr>
          <a:xfrm>
            <a:off x="745490" y="5670550"/>
            <a:ext cx="4528820" cy="681990"/>
          </a:xfrm>
          <a:prstGeom prst="rect">
            <a:avLst/>
          </a:prstGeom>
          <a:noFill/>
          <a:ln w="9525">
            <a:noFill/>
          </a:ln>
        </p:spPr>
        <p:txBody>
          <a:bodyPr wrap="square">
            <a:spAutoFit/>
          </a:bodyPr>
          <a:p>
            <a:pPr algn="ctr" eaLnBrk="0" hangingPunct="0">
              <a:lnSpc>
                <a:spcPct val="160000"/>
              </a:lnSpc>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rPr>
              <a:t>凸轮轴前端或</a:t>
            </a:r>
            <a:r>
              <a:rPr lang="zh-CN" altLang="en-US" sz="2400">
                <a:solidFill>
                  <a:srgbClr val="000000"/>
                </a:solidFill>
                <a:latin typeface="微软雅黑" panose="020B0503020204020204" charset="-122"/>
                <a:ea typeface="微软雅黑" panose="020B0503020204020204" charset="-122"/>
              </a:rPr>
              <a:t>后端</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wheel(1)">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2" descr="C:\Users\Administrator\Desktop\冷却液温度位置传感器.jpg冷却液温度位置传感器"/>
          <p:cNvPicPr>
            <a:picLocks noChangeAspect="1"/>
          </p:cNvPicPr>
          <p:nvPr/>
        </p:nvPicPr>
        <p:blipFill>
          <a:blip r:embed="rId1"/>
          <a:srcRect r="16050"/>
          <a:stretch>
            <a:fillRect/>
          </a:stretch>
        </p:blipFill>
        <p:spPr>
          <a:xfrm>
            <a:off x="5658485" y="1176655"/>
            <a:ext cx="1848485" cy="1480820"/>
          </a:xfrm>
          <a:prstGeom prst="rect">
            <a:avLst/>
          </a:prstGeom>
          <a:noFill/>
          <a:ln w="9525">
            <a:noFill/>
          </a:ln>
        </p:spPr>
      </p:pic>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sp>
        <p:nvSpPr>
          <p:cNvPr id="11" name="文本框 10"/>
          <p:cNvSpPr txBox="1"/>
          <p:nvPr/>
        </p:nvSpPr>
        <p:spPr>
          <a:xfrm>
            <a:off x="2973705" y="1330325"/>
            <a:ext cx="3416300"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冷却液温度位置传感器</a:t>
            </a:r>
            <a:endParaRPr lang="zh-CN" altLang="en-US" sz="2400" b="1">
              <a:solidFill>
                <a:srgbClr val="000000"/>
              </a:solidFill>
              <a:latin typeface="微软雅黑" panose="020B0503020204020204" charset="-122"/>
              <a:ea typeface="微软雅黑" panose="020B0503020204020204" charset="-122"/>
            </a:endParaRPr>
          </a:p>
        </p:txBody>
      </p:sp>
      <p:grpSp>
        <p:nvGrpSpPr>
          <p:cNvPr id="28" name="组合 27"/>
          <p:cNvGrpSpPr/>
          <p:nvPr/>
        </p:nvGrpSpPr>
        <p:grpSpPr>
          <a:xfrm>
            <a:off x="7506970" y="2260600"/>
            <a:ext cx="3173095" cy="3520440"/>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sp>
          <p:nvSpPr>
            <p:cNvPr id="9" name="文本框 8"/>
            <p:cNvSpPr txBox="1"/>
            <p:nvPr/>
          </p:nvSpPr>
          <p:spPr>
            <a:xfrm>
              <a:off x="12017" y="4750"/>
              <a:ext cx="4778" cy="2876"/>
            </a:xfrm>
            <a:prstGeom prst="rect">
              <a:avLst/>
            </a:prstGeom>
            <a:noFill/>
            <a:ln w="9525">
              <a:noFill/>
            </a:ln>
          </p:spPr>
          <p:txBody>
            <a:bodyPr wrap="square">
              <a:spAutoFit/>
            </a:bodyPr>
            <a:p>
              <a:pPr algn="ctr" eaLnBrk="0" hangingPunct="0">
                <a:lnSpc>
                  <a:spcPct val="160000"/>
                </a:lnSpc>
              </a:pPr>
              <a:r>
                <a:rPr lang="zh-CN" altLang="en-US" sz="2800">
                  <a:solidFill>
                    <a:srgbClr val="000000"/>
                  </a:solidFill>
                  <a:latin typeface="微软雅黑" panose="020B0503020204020204" charset="-122"/>
                  <a:ea typeface="微软雅黑" panose="020B0503020204020204" charset="-122"/>
                </a:rPr>
                <a:t>向ECU输入信号，作为燃油喷射和点火正时的修正信号</a:t>
              </a:r>
              <a:endParaRPr lang="zh-CN" altLang="en-US" sz="2800">
                <a:solidFill>
                  <a:srgbClr val="000000"/>
                </a:solidFill>
                <a:latin typeface="微软雅黑" panose="020B0503020204020204" charset="-122"/>
                <a:ea typeface="微软雅黑" panose="020B0503020204020204" charset="-122"/>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908"/>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15" name="未知"/>
          <p:cNvSpPr/>
          <p:nvPr/>
        </p:nvSpPr>
        <p:spPr>
          <a:xfrm>
            <a:off x="5076508"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6" name="组合 5"/>
          <p:cNvGrpSpPr/>
          <p:nvPr/>
        </p:nvGrpSpPr>
        <p:grpSpPr>
          <a:xfrm>
            <a:off x="1161415" y="2166620"/>
            <a:ext cx="3915410" cy="3614420"/>
            <a:chOff x="2897" y="4175"/>
            <a:chExt cx="4870" cy="4689"/>
          </a:xfrm>
        </p:grpSpPr>
        <p:sp>
          <p:nvSpPr>
            <p:cNvPr id="4" name="圆角矩形 3"/>
            <p:cNvSpPr/>
            <p:nvPr/>
          </p:nvSpPr>
          <p:spPr>
            <a:xfrm>
              <a:off x="2897" y="4868"/>
              <a:ext cx="4870" cy="3996"/>
            </a:xfrm>
            <a:prstGeom prst="roundRect">
              <a:avLst>
                <a:gd name="adj" fmla="val 16667"/>
              </a:avLst>
            </a:prstGeom>
            <a:blipFill rotWithShape="1">
              <a:blip r:embed="rId2"/>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rot="0">
              <a:off x="3923" y="4175"/>
              <a:ext cx="2818" cy="1176"/>
              <a:chOff x="12902" y="3616"/>
              <a:chExt cx="2818" cy="1176"/>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142" y="3616"/>
                <a:ext cx="2384" cy="885"/>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257300"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745490" y="5670550"/>
            <a:ext cx="4528820" cy="681990"/>
          </a:xfrm>
          <a:prstGeom prst="rect">
            <a:avLst/>
          </a:prstGeom>
          <a:noFill/>
          <a:ln w="9525">
            <a:noFill/>
          </a:ln>
        </p:spPr>
        <p:txBody>
          <a:bodyPr wrap="square">
            <a:spAutoFit/>
          </a:bodyPr>
          <a:p>
            <a:pPr algn="ctr" eaLnBrk="0" hangingPunct="0">
              <a:lnSpc>
                <a:spcPct val="160000"/>
              </a:lnSpc>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rPr>
              <a:t>发动机气缸盖出水口</a:t>
            </a:r>
            <a:r>
              <a:rPr lang="zh-CN" altLang="en-US" sz="2400">
                <a:solidFill>
                  <a:srgbClr val="000000"/>
                </a:solidFill>
                <a:latin typeface="微软雅黑" panose="020B0503020204020204" charset="-122"/>
                <a:ea typeface="微软雅黑" panose="020B0503020204020204" charset="-122"/>
              </a:rPr>
              <a:t>附近</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wheel(1)">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发动机电子控制系统的结构</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spect="1" noTextEdit="1"/>
          </p:cNvSpPr>
          <p:nvPr/>
        </p:nvSpPr>
        <p:spPr>
          <a:xfrm flipH="1">
            <a:off x="6597333" y="2977833"/>
            <a:ext cx="909637" cy="1244600"/>
          </a:xfrm>
          <a:prstGeom prst="rect">
            <a:avLst/>
          </a:prstGeom>
          <a:noFill/>
          <a:ln w="9525">
            <a:noFill/>
          </a:ln>
        </p:spPr>
        <p:txBody>
          <a:bodyPr/>
          <a:p>
            <a:endParaRPr lang="zh-CN" altLang="en-US"/>
          </a:p>
        </p:txBody>
      </p:sp>
      <p:sp>
        <p:nvSpPr>
          <p:cNvPr id="8" name="未知"/>
          <p:cNvSpPr/>
          <p:nvPr/>
        </p:nvSpPr>
        <p:spPr>
          <a:xfrm flipH="1">
            <a:off x="6603683"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sp>
        <p:nvSpPr>
          <p:cNvPr id="11" name="文本框 10"/>
          <p:cNvSpPr txBox="1"/>
          <p:nvPr/>
        </p:nvSpPr>
        <p:spPr>
          <a:xfrm>
            <a:off x="2865755" y="1332230"/>
            <a:ext cx="3173730" cy="68199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进气温度位置传感器</a:t>
            </a:r>
            <a:endParaRPr lang="zh-CN" altLang="en-US" sz="2400" b="1">
              <a:solidFill>
                <a:srgbClr val="000000"/>
              </a:solidFill>
              <a:latin typeface="微软雅黑" panose="020B0503020204020204" charset="-122"/>
              <a:ea typeface="微软雅黑" panose="020B0503020204020204" charset="-122"/>
            </a:endParaRPr>
          </a:p>
        </p:txBody>
      </p:sp>
      <p:grpSp>
        <p:nvGrpSpPr>
          <p:cNvPr id="28" name="组合 27"/>
          <p:cNvGrpSpPr/>
          <p:nvPr/>
        </p:nvGrpSpPr>
        <p:grpSpPr>
          <a:xfrm>
            <a:off x="7506970" y="2240280"/>
            <a:ext cx="3189605" cy="3402965"/>
            <a:chOff x="11822" y="3616"/>
            <a:chExt cx="4973" cy="4689"/>
          </a:xfrm>
        </p:grpSpPr>
        <p:sp>
          <p:nvSpPr>
            <p:cNvPr id="2" name="圆角矩形 1"/>
            <p:cNvSpPr/>
            <p:nvPr/>
          </p:nvSpPr>
          <p:spPr>
            <a:xfrm>
              <a:off x="11822" y="4309"/>
              <a:ext cx="4973" cy="3996"/>
            </a:xfrm>
            <a:prstGeom prst="roundRect">
              <a:avLst>
                <a:gd name="adj" fmla="val 16667"/>
              </a:avLst>
            </a:prstGeom>
            <a:no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sp>
          <p:nvSpPr>
            <p:cNvPr id="9" name="文本框 8"/>
            <p:cNvSpPr txBox="1"/>
            <p:nvPr/>
          </p:nvSpPr>
          <p:spPr>
            <a:xfrm>
              <a:off x="12017" y="5279"/>
              <a:ext cx="4778" cy="1075"/>
            </a:xfrm>
            <a:prstGeom prst="rect">
              <a:avLst/>
            </a:prstGeom>
            <a:noFill/>
            <a:ln w="9525">
              <a:noFill/>
            </a:ln>
          </p:spPr>
          <p:txBody>
            <a:bodyPr wrap="square">
              <a:spAutoFit/>
            </a:bodyPr>
            <a:p>
              <a:pPr algn="ctr" eaLnBrk="0" hangingPunct="0">
                <a:lnSpc>
                  <a:spcPct val="160000"/>
                </a:lnSpc>
              </a:pPr>
              <a:r>
                <a:rPr lang="zh-CN" altLang="en-US" sz="2800">
                  <a:solidFill>
                    <a:srgbClr val="000000"/>
                  </a:solidFill>
                  <a:latin typeface="微软雅黑" panose="020B0503020204020204" charset="-122"/>
                  <a:ea typeface="微软雅黑" panose="020B0503020204020204" charset="-122"/>
                </a:rPr>
                <a:t>测量进气温度</a:t>
              </a:r>
              <a:endParaRPr lang="zh-CN" altLang="en-US" sz="2800">
                <a:solidFill>
                  <a:srgbClr val="000000"/>
                </a:solidFill>
                <a:latin typeface="微软雅黑" panose="020B0503020204020204" charset="-122"/>
                <a:ea typeface="微软雅黑" panose="020B0503020204020204" charset="-122"/>
              </a:endParaRPr>
            </a:p>
          </p:txBody>
        </p:sp>
        <p:grpSp>
          <p:nvGrpSpPr>
            <p:cNvPr id="18" name="组合 17"/>
            <p:cNvGrpSpPr/>
            <p:nvPr/>
          </p:nvGrpSpPr>
          <p:grpSpPr>
            <a:xfrm>
              <a:off x="12950" y="3616"/>
              <a:ext cx="2818" cy="1176"/>
              <a:chOff x="12902" y="3616"/>
              <a:chExt cx="2818" cy="1176"/>
            </a:xfrm>
          </p:grpSpPr>
          <p:grpSp>
            <p:nvGrpSpPr>
              <p:cNvPr id="16418" name="组合 16417"/>
              <p:cNvGrpSpPr/>
              <p:nvPr/>
            </p:nvGrpSpPr>
            <p:grpSpPr>
              <a:xfrm>
                <a:off x="12902" y="3779"/>
                <a:ext cx="2818" cy="1013"/>
                <a:chOff x="0" y="0"/>
                <a:chExt cx="668" cy="668"/>
              </a:xfrm>
            </p:grpSpPr>
            <p:sp>
              <p:nvSpPr>
                <p:cNvPr id="16419" name="椭圆 16418"/>
                <p:cNvSpPr/>
                <p:nvPr/>
              </p:nvSpPr>
              <p:spPr>
                <a:xfrm>
                  <a:off x="0" y="0"/>
                  <a:ext cx="668" cy="668"/>
                </a:xfrm>
                <a:prstGeom prst="ellipse">
                  <a:avLst/>
                </a:prstGeom>
                <a:solidFill>
                  <a:srgbClr val="333333"/>
                </a:solidFill>
                <a:ln w="9525">
                  <a:noFill/>
                </a:ln>
              </p:spPr>
              <p:txBody>
                <a:bodyPr/>
                <a:p>
                  <a:endParaRPr lang="zh-CN" altLang="en-US"/>
                </a:p>
              </p:txBody>
            </p:sp>
            <p:sp>
              <p:nvSpPr>
                <p:cNvPr id="16420" name="椭圆 16419"/>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16421" name="椭圆 16420"/>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16422" name="椭圆 16421"/>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16423" name="椭圆 16422"/>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14" name="文本框 13"/>
              <p:cNvSpPr txBox="1"/>
              <p:nvPr/>
            </p:nvSpPr>
            <p:spPr>
              <a:xfrm>
                <a:off x="13359" y="3616"/>
                <a:ext cx="1905" cy="94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功 用</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15" name="未知"/>
          <p:cNvSpPr/>
          <p:nvPr/>
        </p:nvSpPr>
        <p:spPr>
          <a:xfrm>
            <a:off x="5076508" y="2981008"/>
            <a:ext cx="903287" cy="1241425"/>
          </a:xfrm>
          <a:custGeom>
            <a:avLst/>
            <a:gdLst/>
            <a:ahLst/>
            <a:cxnLst/>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alpha val="100000"/>
                </a:schemeClr>
              </a:gs>
              <a:gs pos="100000">
                <a:srgbClr val="0070C0"/>
              </a:gs>
            </a:gsLst>
            <a:lin ang="0" scaled="1"/>
            <a:tileRect/>
          </a:gradFill>
          <a:ln w="9525">
            <a:noFill/>
          </a:ln>
        </p:spPr>
        <p:txBody>
          <a:bodyPr/>
          <a:p>
            <a:endParaRPr lang="zh-CN" altLang="en-US"/>
          </a:p>
        </p:txBody>
      </p:sp>
      <p:grpSp>
        <p:nvGrpSpPr>
          <p:cNvPr id="6" name="组合 5"/>
          <p:cNvGrpSpPr/>
          <p:nvPr/>
        </p:nvGrpSpPr>
        <p:grpSpPr>
          <a:xfrm>
            <a:off x="1096645" y="2169795"/>
            <a:ext cx="3980180" cy="3474085"/>
            <a:chOff x="2897" y="4180"/>
            <a:chExt cx="4870" cy="4684"/>
          </a:xfrm>
        </p:grpSpPr>
        <p:sp>
          <p:nvSpPr>
            <p:cNvPr id="4" name="圆角矩形 3"/>
            <p:cNvSpPr/>
            <p:nvPr/>
          </p:nvSpPr>
          <p:spPr>
            <a:xfrm>
              <a:off x="2897" y="4868"/>
              <a:ext cx="4870" cy="3996"/>
            </a:xfrm>
            <a:prstGeom prst="roundRect">
              <a:avLst>
                <a:gd name="adj" fmla="val 16667"/>
              </a:avLst>
            </a:prstGeom>
            <a:blipFill rotWithShape="1">
              <a:blip r:embed="rId1"/>
              <a:stretch>
                <a:fillRect/>
              </a:stretch>
            </a:blipFill>
            <a:ln w="38100" cap="flat" cmpd="sng">
              <a:solidFill>
                <a:srgbClr val="00B0F0"/>
              </a:solidFill>
              <a:prstDash val="solid"/>
              <a:headEnd type="none" w="med" len="med"/>
              <a:tailEnd type="none" w="med" len="med"/>
            </a:ln>
          </p:spPr>
          <p:txBody>
            <a:bodyPr wrap="none" anchor="ctr"/>
            <a:p>
              <a:pPr algn="ctr" eaLnBrk="0" hangingPunct="0"/>
              <a:endParaRPr>
                <a:latin typeface="Verdana" panose="020B0604030504040204" pitchFamily="2" charset="0"/>
              </a:endParaRPr>
            </a:p>
          </p:txBody>
        </p:sp>
        <p:grpSp>
          <p:nvGrpSpPr>
            <p:cNvPr id="19" name="组合 18"/>
            <p:cNvGrpSpPr/>
            <p:nvPr/>
          </p:nvGrpSpPr>
          <p:grpSpPr>
            <a:xfrm rot="0">
              <a:off x="3923" y="4180"/>
              <a:ext cx="2818" cy="1171"/>
              <a:chOff x="12902" y="3621"/>
              <a:chExt cx="2818" cy="1171"/>
            </a:xfrm>
          </p:grpSpPr>
          <p:grpSp>
            <p:nvGrpSpPr>
              <p:cNvPr id="20" name="组合 19"/>
              <p:cNvGrpSpPr/>
              <p:nvPr/>
            </p:nvGrpSpPr>
            <p:grpSpPr>
              <a:xfrm>
                <a:off x="12902" y="3779"/>
                <a:ext cx="2818" cy="1013"/>
                <a:chOff x="0" y="0"/>
                <a:chExt cx="668" cy="668"/>
              </a:xfrm>
            </p:grpSpPr>
            <p:sp>
              <p:nvSpPr>
                <p:cNvPr id="21" name="椭圆 20"/>
                <p:cNvSpPr/>
                <p:nvPr/>
              </p:nvSpPr>
              <p:spPr>
                <a:xfrm>
                  <a:off x="0" y="0"/>
                  <a:ext cx="668" cy="668"/>
                </a:xfrm>
                <a:prstGeom prst="ellipse">
                  <a:avLst/>
                </a:prstGeom>
                <a:solidFill>
                  <a:srgbClr val="333333"/>
                </a:solidFill>
                <a:ln w="9525">
                  <a:noFill/>
                </a:ln>
              </p:spPr>
              <p:txBody>
                <a:bodyPr/>
                <a:p>
                  <a:endParaRPr lang="zh-CN" altLang="en-US"/>
                </a:p>
              </p:txBody>
            </p:sp>
            <p:sp>
              <p:nvSpPr>
                <p:cNvPr id="22" name="椭圆 21"/>
                <p:cNvSpPr/>
                <p:nvPr/>
              </p:nvSpPr>
              <p:spPr>
                <a:xfrm>
                  <a:off x="7" y="5"/>
                  <a:ext cx="646" cy="64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p>
                  <a:endParaRPr lang="zh-CN" altLang="en-US"/>
                </a:p>
              </p:txBody>
            </p:sp>
            <p:sp>
              <p:nvSpPr>
                <p:cNvPr id="23" name="椭圆 22"/>
                <p:cNvSpPr/>
                <p:nvPr/>
              </p:nvSpPr>
              <p:spPr>
                <a:xfrm>
                  <a:off x="15" y="9"/>
                  <a:ext cx="631" cy="63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p>
                  <a:endParaRPr lang="zh-CN" altLang="en-US"/>
                </a:p>
              </p:txBody>
            </p:sp>
            <p:sp>
              <p:nvSpPr>
                <p:cNvPr id="24" name="椭圆 23"/>
                <p:cNvSpPr/>
                <p:nvPr/>
              </p:nvSpPr>
              <p:spPr>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p>
                  <a:endParaRPr lang="zh-CN" altLang="en-US"/>
                </a:p>
              </p:txBody>
            </p:sp>
            <p:sp>
              <p:nvSpPr>
                <p:cNvPr id="25" name="椭圆 24"/>
                <p:cNvSpPr/>
                <p:nvPr/>
              </p:nvSpPr>
              <p:spPr>
                <a:xfrm>
                  <a:off x="57" y="31"/>
                  <a:ext cx="533" cy="479"/>
                </a:xfrm>
                <a:prstGeom prst="ellipse">
                  <a:avLst/>
                </a:prstGeom>
                <a:gradFill rotWithShape="1">
                  <a:gsLst>
                    <a:gs pos="0">
                      <a:srgbClr val="D6E1E2">
                        <a:gamma/>
                        <a:tint val="0"/>
                        <a:invGamma/>
                      </a:srgbClr>
                    </a:gs>
                    <a:gs pos="100000">
                      <a:srgbClr val="D6E1E2">
                        <a:alpha val="37999"/>
                      </a:srgbClr>
                    </a:gs>
                  </a:gsLst>
                  <a:lin ang="5400000" scaled="1"/>
                  <a:tileRect/>
                </a:gradFill>
                <a:ln w="9525">
                  <a:noFill/>
                </a:ln>
              </p:spPr>
              <p:txBody>
                <a:bodyPr/>
                <a:p>
                  <a:endParaRPr lang="zh-CN" altLang="en-US"/>
                </a:p>
              </p:txBody>
            </p:sp>
          </p:grpSp>
          <p:sp>
            <p:nvSpPr>
              <p:cNvPr id="26" name="文本框 25"/>
              <p:cNvSpPr txBox="1"/>
              <p:nvPr/>
            </p:nvSpPr>
            <p:spPr>
              <a:xfrm>
                <a:off x="13006" y="3621"/>
                <a:ext cx="2384" cy="920"/>
              </a:xfrm>
              <a:prstGeom prst="rect">
                <a:avLst/>
              </a:prstGeom>
              <a:noFill/>
              <a:ln w="9525">
                <a:noFill/>
              </a:ln>
            </p:spPr>
            <p:txBody>
              <a:bodyPr wrap="square">
                <a:spAutoFit/>
              </a:bodyPr>
              <a:p>
                <a:pPr algn="ctr" eaLnBrk="0" hangingPunct="0">
                  <a:lnSpc>
                    <a:spcPct val="160000"/>
                  </a:lnSpc>
                </a:pPr>
                <a:r>
                  <a:rPr lang="zh-CN" altLang="en-US" sz="2400" b="1">
                    <a:solidFill>
                      <a:srgbClr val="000000"/>
                    </a:solidFill>
                    <a:latin typeface="微软雅黑" panose="020B0503020204020204" charset="-122"/>
                    <a:ea typeface="微软雅黑" panose="020B0503020204020204" charset="-122"/>
                  </a:rPr>
                  <a:t>安装位置</a:t>
                </a:r>
                <a:endParaRPr lang="zh-CN" altLang="en-US" sz="2400" b="1">
                  <a:solidFill>
                    <a:srgbClr val="000000"/>
                  </a:solidFill>
                  <a:latin typeface="微软雅黑" panose="020B0503020204020204" charset="-122"/>
                  <a:ea typeface="微软雅黑" panose="020B0503020204020204" charset="-122"/>
                </a:endParaRPr>
              </a:p>
            </p:txBody>
          </p:sp>
        </p:grpSp>
      </p:grpSp>
      <p:sp>
        <p:nvSpPr>
          <p:cNvPr id="29" name="文本框 28"/>
          <p:cNvSpPr txBox="1"/>
          <p:nvPr/>
        </p:nvSpPr>
        <p:spPr>
          <a:xfrm>
            <a:off x="1287145" y="1176655"/>
            <a:ext cx="1323975" cy="460375"/>
          </a:xfrm>
          <a:prstGeom prst="rect">
            <a:avLst/>
          </a:prstGeom>
          <a:noFill/>
        </p:spPr>
        <p:txBody>
          <a:bodyPr wrap="square" rtlCol="0">
            <a:spAutoFit/>
          </a:bodyPr>
          <a:p>
            <a:r>
              <a:rPr lang="zh-CN" altLang="en-US" sz="2400" b="1">
                <a:solidFill>
                  <a:srgbClr val="FF0000"/>
                </a:solidFill>
                <a:latin typeface="微软雅黑" panose="020B0503020204020204" charset="-122"/>
                <a:ea typeface="微软雅黑" panose="020B0503020204020204" charset="-122"/>
              </a:rPr>
              <a:t>传感器</a:t>
            </a:r>
            <a:endParaRPr lang="zh-CN" altLang="en-US" sz="2400" b="1">
              <a:solidFill>
                <a:srgbClr val="FF0000"/>
              </a:solidFill>
              <a:latin typeface="微软雅黑" panose="020B0503020204020204" charset="-122"/>
              <a:ea typeface="微软雅黑" panose="020B0503020204020204" charset="-122"/>
            </a:endParaRPr>
          </a:p>
        </p:txBody>
      </p:sp>
      <p:pic>
        <p:nvPicPr>
          <p:cNvPr id="14338" name="Picture 2" descr="C:\Users\Administrator\Desktop\进气温度位置传感器.png进气温度位置传感器"/>
          <p:cNvPicPr>
            <a:picLocks noChangeAspect="1"/>
          </p:cNvPicPr>
          <p:nvPr/>
        </p:nvPicPr>
        <p:blipFill>
          <a:blip r:embed="rId2"/>
          <a:srcRect/>
          <a:stretch>
            <a:fillRect/>
          </a:stretch>
        </p:blipFill>
        <p:spPr>
          <a:xfrm>
            <a:off x="5979795" y="1177290"/>
            <a:ext cx="1961515" cy="1144270"/>
          </a:xfrm>
          <a:prstGeom prst="rect">
            <a:avLst/>
          </a:prstGeom>
          <a:noFill/>
          <a:ln w="9525">
            <a:noFill/>
          </a:ln>
        </p:spPr>
      </p:pic>
      <p:sp>
        <p:nvSpPr>
          <p:cNvPr id="5" name="文本框 4"/>
          <p:cNvSpPr txBox="1"/>
          <p:nvPr/>
        </p:nvSpPr>
        <p:spPr>
          <a:xfrm>
            <a:off x="745490" y="5670550"/>
            <a:ext cx="4528820" cy="681990"/>
          </a:xfrm>
          <a:prstGeom prst="rect">
            <a:avLst/>
          </a:prstGeom>
          <a:noFill/>
          <a:ln w="9525">
            <a:noFill/>
          </a:ln>
        </p:spPr>
        <p:txBody>
          <a:bodyPr wrap="square">
            <a:spAutoFit/>
          </a:bodyPr>
          <a:p>
            <a:pPr algn="ctr" eaLnBrk="0" hangingPunct="0">
              <a:lnSpc>
                <a:spcPct val="160000"/>
              </a:lnSpc>
            </a:pPr>
            <a:r>
              <a:rPr lang="zh-CN" altLang="en-US" sz="2400">
                <a:solidFill>
                  <a:srgbClr val="000000"/>
                </a:solidFill>
                <a:latin typeface="微软雅黑" panose="020B0503020204020204" charset="-122"/>
                <a:ea typeface="微软雅黑" panose="020B0503020204020204" charset="-122"/>
              </a:rPr>
              <a:t>进气管道上</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wheel(1)">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8" grpId="0" animBg="1"/>
    </p:bldLst>
  </p:timing>
</p:sld>
</file>

<file path=ppt/theme/theme1.xml><?xml version="1.0" encoding="utf-8"?>
<a:theme xmlns:a="http://schemas.openxmlformats.org/drawingml/2006/main" name="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1581</Words>
  <Application>WPS 演示</Application>
  <PresentationFormat>宽屏</PresentationFormat>
  <Paragraphs>268</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22</vt:i4>
      </vt:variant>
    </vt:vector>
  </HeadingPairs>
  <TitlesOfParts>
    <vt:vector size="33" baseType="lpstr">
      <vt:lpstr>Arial</vt:lpstr>
      <vt:lpstr>宋体</vt:lpstr>
      <vt:lpstr>Wingdings</vt:lpstr>
      <vt:lpstr>微软雅黑</vt:lpstr>
      <vt:lpstr>Calibri</vt:lpstr>
      <vt:lpstr>Verdana</vt:lpstr>
      <vt:lpstr>Arial Unicode MS</vt:lpstr>
      <vt:lpstr>Calibri Light</vt:lpstr>
      <vt:lpstr>华文琥珀</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倾斜的沙漏</cp:lastModifiedBy>
  <cp:revision>45</cp:revision>
  <dcterms:created xsi:type="dcterms:W3CDTF">2018-12-17T02:56:00Z</dcterms:created>
  <dcterms:modified xsi:type="dcterms:W3CDTF">2025-01-07T08:45:17Z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666542E87A9B4AEA829767F3F2D74325</vt:lpwstr>
  </property>
</Properties>
</file>